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8" r:id="rId4"/>
  </p:sldMasterIdLst>
  <p:notesMasterIdLst>
    <p:notesMasterId r:id="rId21"/>
  </p:notesMasterIdLst>
  <p:handoutMasterIdLst>
    <p:handoutMasterId r:id="rId22"/>
  </p:handoutMasterIdLst>
  <p:sldIdLst>
    <p:sldId id="1458" r:id="rId5"/>
    <p:sldId id="1476" r:id="rId6"/>
    <p:sldId id="1460" r:id="rId7"/>
    <p:sldId id="1463" r:id="rId8"/>
    <p:sldId id="1474" r:id="rId9"/>
    <p:sldId id="1461" r:id="rId10"/>
    <p:sldId id="1482" r:id="rId11"/>
    <p:sldId id="1477" r:id="rId12"/>
    <p:sldId id="1478" r:id="rId13"/>
    <p:sldId id="1475" r:id="rId14"/>
    <p:sldId id="1485" r:id="rId15"/>
    <p:sldId id="1480" r:id="rId16"/>
    <p:sldId id="1481" r:id="rId17"/>
    <p:sldId id="1479" r:id="rId18"/>
    <p:sldId id="1483" r:id="rId19"/>
    <p:sldId id="1484" r:id="rId20"/>
  </p:sldIdLst>
  <p:sldSz cx="9144000" cy="6858000" type="screen4x3"/>
  <p:notesSz cx="7010400" cy="93726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976">
          <p15:clr>
            <a:srgbClr val="A4A3A4"/>
          </p15:clr>
        </p15:guide>
      </p15:sldGuideLst>
    </p:ext>
    <p:ext uri="{2D200454-40CA-4A62-9FC3-DE9A4176ACB9}">
      <p15:notesGuideLst xmlns:p15="http://schemas.microsoft.com/office/powerpoint/2012/main">
        <p15:guide id="1" orient="horz" pos="2952">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Hill Meyers" initials="BHM" lastIdx="3" clrIdx="0"/>
  <p:cmAuthor id="1" name="Juarez Rosales, Edwin" initials="JRE" lastIdx="1" clrIdx="1">
    <p:extLst>
      <p:ext uri="{19B8F6BF-5375-455C-9EA6-DF929625EA0E}">
        <p15:presenceInfo xmlns:p15="http://schemas.microsoft.com/office/powerpoint/2012/main" userId="7bee736a-e14a-466e-9c19-5288d51bd7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8001"/>
    <a:srgbClr val="0432FF"/>
    <a:srgbClr val="009C64"/>
    <a:srgbClr val="99CCFF"/>
    <a:srgbClr val="006600"/>
    <a:srgbClr val="FEF500"/>
    <a:srgbClr val="AC2E00"/>
    <a:srgbClr val="C22700"/>
    <a:srgbClr val="F0D2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50"/>
    <p:restoredTop sz="85748"/>
  </p:normalViewPr>
  <p:slideViewPr>
    <p:cSldViewPr>
      <p:cViewPr varScale="1">
        <p:scale>
          <a:sx n="131" d="100"/>
          <a:sy n="131" d="100"/>
        </p:scale>
        <p:origin x="2408" y="192"/>
      </p:cViewPr>
      <p:guideLst>
        <p:guide orient="horz" pos="2160"/>
        <p:guide pos="2976"/>
      </p:guideLst>
    </p:cSldViewPr>
  </p:slideViewPr>
  <p:outlineViewPr>
    <p:cViewPr>
      <p:scale>
        <a:sx n="33" d="100"/>
        <a:sy n="33" d="100"/>
      </p:scale>
      <p:origin x="0" y="0"/>
    </p:cViewPr>
  </p:outlineViewPr>
  <p:notesTextViewPr>
    <p:cViewPr>
      <p:scale>
        <a:sx n="170" d="100"/>
        <a:sy n="170" d="100"/>
      </p:scale>
      <p:origin x="0" y="0"/>
    </p:cViewPr>
  </p:notesTextViewPr>
  <p:sorterViewPr>
    <p:cViewPr>
      <p:scale>
        <a:sx n="171" d="100"/>
        <a:sy n="171" d="100"/>
      </p:scale>
      <p:origin x="0" y="336"/>
    </p:cViewPr>
  </p:sorterViewPr>
  <p:notesViewPr>
    <p:cSldViewPr>
      <p:cViewPr varScale="1">
        <p:scale>
          <a:sx n="94" d="100"/>
          <a:sy n="94" d="100"/>
        </p:scale>
        <p:origin x="-3416" y="-112"/>
      </p:cViewPr>
      <p:guideLst>
        <p:guide orient="horz" pos="2952"/>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12-04T04:35:58.240" idx="2">
    <p:pos x="5616" y="2392"/>
    <p:text>should we set permutations to 0? or can we leave at default since RNA-seq has more information in fewer samples?</p:text>
  </p:cm>
  <p:cm authorId="1" dt="2018-02-22T09:54:18.432" idx="1">
    <p:pos x="4831" y="1881"/>
    <p:text>I should probably make the notebook output an ODF, right? At least, use txt2odf</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8313"/>
          </a:xfrm>
          <a:prstGeom prst="rect">
            <a:avLst/>
          </a:prstGeom>
        </p:spPr>
        <p:txBody>
          <a:bodyPr vert="horz" wrap="square" lIns="88550" tIns="44275" rIns="88550" bIns="44275" numCol="1" anchor="t" anchorCtr="0" compatLnSpc="1">
            <a:prstTxWarp prst="textNoShape">
              <a:avLst/>
            </a:prstTxWarp>
          </a:bodyPr>
          <a:lstStyle>
            <a:lvl1pPr>
              <a:defRPr sz="1200">
                <a:latin typeface="Arial" charset="0"/>
                <a:ea typeface="ＭＳ Ｐゴシック" pitchFamily="-112" charset="-128"/>
                <a:cs typeface="+mn-cs"/>
              </a:defRPr>
            </a:lvl1pPr>
          </a:lstStyle>
          <a:p>
            <a:pPr>
              <a:defRPr/>
            </a:pPr>
            <a:endParaRPr lang="en-US"/>
          </a:p>
        </p:txBody>
      </p:sp>
      <p:sp>
        <p:nvSpPr>
          <p:cNvPr id="3" name="Date Placeholder 2"/>
          <p:cNvSpPr>
            <a:spLocks noGrp="1"/>
          </p:cNvSpPr>
          <p:nvPr>
            <p:ph type="dt" sz="quarter" idx="1"/>
          </p:nvPr>
        </p:nvSpPr>
        <p:spPr>
          <a:xfrm>
            <a:off x="3970338" y="0"/>
            <a:ext cx="3038475" cy="468313"/>
          </a:xfrm>
          <a:prstGeom prst="rect">
            <a:avLst/>
          </a:prstGeom>
        </p:spPr>
        <p:txBody>
          <a:bodyPr vert="horz" wrap="square" lIns="88550" tIns="44275" rIns="88550" bIns="44275" numCol="1" anchor="t" anchorCtr="0" compatLnSpc="1">
            <a:prstTxWarp prst="textNoShape">
              <a:avLst/>
            </a:prstTxWarp>
          </a:bodyPr>
          <a:lstStyle>
            <a:lvl1pPr algn="r">
              <a:defRPr sz="1200" smtClean="0"/>
            </a:lvl1pPr>
          </a:lstStyle>
          <a:p>
            <a:pPr>
              <a:defRPr/>
            </a:pPr>
            <a:fld id="{A98A5439-5F13-B843-B063-804CDB5713EE}" type="datetime1">
              <a:rPr lang="en-US"/>
              <a:pPr>
                <a:defRPr/>
              </a:pPr>
              <a:t>3/13/18</a:t>
            </a:fld>
            <a:endParaRPr lang="en-US"/>
          </a:p>
        </p:txBody>
      </p:sp>
      <p:sp>
        <p:nvSpPr>
          <p:cNvPr id="4" name="Footer Placeholder 3"/>
          <p:cNvSpPr>
            <a:spLocks noGrp="1"/>
          </p:cNvSpPr>
          <p:nvPr>
            <p:ph type="ftr" sz="quarter" idx="2"/>
          </p:nvPr>
        </p:nvSpPr>
        <p:spPr>
          <a:xfrm>
            <a:off x="0" y="8902700"/>
            <a:ext cx="3038475" cy="468313"/>
          </a:xfrm>
          <a:prstGeom prst="rect">
            <a:avLst/>
          </a:prstGeom>
        </p:spPr>
        <p:txBody>
          <a:bodyPr vert="horz" wrap="square" lIns="88550" tIns="44275" rIns="88550" bIns="44275" numCol="1" anchor="b" anchorCtr="0" compatLnSpc="1">
            <a:prstTxWarp prst="textNoShape">
              <a:avLst/>
            </a:prstTxWarp>
          </a:bodyPr>
          <a:lstStyle>
            <a:lvl1pPr>
              <a:defRPr sz="1200">
                <a:latin typeface="Arial" charset="0"/>
                <a:ea typeface="ＭＳ Ｐゴシック" pitchFamily="-112" charset="-128"/>
                <a:cs typeface="+mn-cs"/>
              </a:defRPr>
            </a:lvl1pPr>
          </a:lstStyle>
          <a:p>
            <a:pPr>
              <a:defRPr/>
            </a:pPr>
            <a:endParaRPr lang="en-US"/>
          </a:p>
        </p:txBody>
      </p:sp>
      <p:sp>
        <p:nvSpPr>
          <p:cNvPr id="5" name="Slide Number Placeholder 4"/>
          <p:cNvSpPr>
            <a:spLocks noGrp="1"/>
          </p:cNvSpPr>
          <p:nvPr>
            <p:ph type="sldNum" sz="quarter" idx="3"/>
          </p:nvPr>
        </p:nvSpPr>
        <p:spPr>
          <a:xfrm>
            <a:off x="3970338" y="8902700"/>
            <a:ext cx="3038475" cy="468313"/>
          </a:xfrm>
          <a:prstGeom prst="rect">
            <a:avLst/>
          </a:prstGeom>
        </p:spPr>
        <p:txBody>
          <a:bodyPr vert="horz" wrap="square" lIns="88550" tIns="44275" rIns="88550" bIns="44275" numCol="1" anchor="b" anchorCtr="0" compatLnSpc="1">
            <a:prstTxWarp prst="textNoShape">
              <a:avLst/>
            </a:prstTxWarp>
          </a:bodyPr>
          <a:lstStyle>
            <a:lvl1pPr algn="r">
              <a:defRPr sz="1200" smtClean="0"/>
            </a:lvl1pPr>
          </a:lstStyle>
          <a:p>
            <a:pPr>
              <a:defRPr/>
            </a:pPr>
            <a:fld id="{EA04011E-4181-234B-A3F0-B88D825D9C15}" type="slidenum">
              <a:rPr lang="en-US"/>
              <a:pPr>
                <a:defRPr/>
              </a:pPr>
              <a:t>‹#›</a:t>
            </a:fld>
            <a:endParaRPr lang="en-US"/>
          </a:p>
        </p:txBody>
      </p:sp>
    </p:spTree>
    <p:extLst>
      <p:ext uri="{BB962C8B-B14F-4D97-AF65-F5344CB8AC3E}">
        <p14:creationId xmlns:p14="http://schemas.microsoft.com/office/powerpoint/2010/main" val="14681239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8313"/>
          </a:xfrm>
          <a:prstGeom prst="rect">
            <a:avLst/>
          </a:prstGeom>
        </p:spPr>
        <p:txBody>
          <a:bodyPr vert="horz" wrap="square" lIns="93607" tIns="46804" rIns="93607" bIns="46804" numCol="1" anchor="t" anchorCtr="0" compatLnSpc="1">
            <a:prstTxWarp prst="textNoShape">
              <a:avLst/>
            </a:prstTxWarp>
          </a:bodyPr>
          <a:lstStyle>
            <a:lvl1pPr>
              <a:defRPr sz="1300">
                <a:latin typeface="Calibri" pitchFamily="-112" charset="0"/>
                <a:ea typeface="ＭＳ Ｐゴシック" pitchFamily="-112" charset="-128"/>
                <a:cs typeface="+mn-cs"/>
              </a:defRPr>
            </a:lvl1pPr>
          </a:lstStyle>
          <a:p>
            <a:pPr>
              <a:defRPr/>
            </a:pPr>
            <a:endParaRPr lang="en-US"/>
          </a:p>
        </p:txBody>
      </p:sp>
      <p:sp>
        <p:nvSpPr>
          <p:cNvPr id="3" name="Date Placeholder 2"/>
          <p:cNvSpPr>
            <a:spLocks noGrp="1"/>
          </p:cNvSpPr>
          <p:nvPr>
            <p:ph type="dt" idx="1"/>
          </p:nvPr>
        </p:nvSpPr>
        <p:spPr>
          <a:xfrm>
            <a:off x="3970338" y="0"/>
            <a:ext cx="3038475" cy="468313"/>
          </a:xfrm>
          <a:prstGeom prst="rect">
            <a:avLst/>
          </a:prstGeom>
        </p:spPr>
        <p:txBody>
          <a:bodyPr vert="horz" wrap="square" lIns="93607" tIns="46804" rIns="93607" bIns="46804" numCol="1" anchor="t" anchorCtr="0" compatLnSpc="1">
            <a:prstTxWarp prst="textNoShape">
              <a:avLst/>
            </a:prstTxWarp>
          </a:bodyPr>
          <a:lstStyle>
            <a:lvl1pPr algn="r">
              <a:defRPr sz="1300" smtClean="0">
                <a:latin typeface="Calibri" charset="0"/>
              </a:defRPr>
            </a:lvl1pPr>
          </a:lstStyle>
          <a:p>
            <a:pPr>
              <a:defRPr/>
            </a:pPr>
            <a:fld id="{75AA6187-B024-3B49-976E-AB8C46198F19}" type="datetime1">
              <a:rPr lang="en-US"/>
              <a:pPr>
                <a:defRPr/>
              </a:pPr>
              <a:t>3/13/18</a:t>
            </a:fld>
            <a:endParaRPr lang="en-US"/>
          </a:p>
        </p:txBody>
      </p:sp>
      <p:sp>
        <p:nvSpPr>
          <p:cNvPr id="4" name="Slide Image Placeholder 3"/>
          <p:cNvSpPr>
            <a:spLocks noGrp="1" noRot="1" noChangeAspect="1"/>
          </p:cNvSpPr>
          <p:nvPr>
            <p:ph type="sldImg" idx="2"/>
          </p:nvPr>
        </p:nvSpPr>
        <p:spPr>
          <a:xfrm>
            <a:off x="1162050" y="703263"/>
            <a:ext cx="4686300" cy="3514725"/>
          </a:xfrm>
          <a:prstGeom prst="rect">
            <a:avLst/>
          </a:prstGeom>
          <a:noFill/>
          <a:ln w="12700">
            <a:solidFill>
              <a:prstClr val="black"/>
            </a:solidFill>
          </a:ln>
        </p:spPr>
        <p:txBody>
          <a:bodyPr vert="horz" wrap="square" lIns="93607" tIns="46804" rIns="93607" bIns="46804"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01675" y="4452938"/>
            <a:ext cx="5607050" cy="4216400"/>
          </a:xfrm>
          <a:prstGeom prst="rect">
            <a:avLst/>
          </a:prstGeom>
        </p:spPr>
        <p:txBody>
          <a:bodyPr vert="horz" wrap="square" lIns="93607" tIns="46804" rIns="93607" bIns="46804" numCol="1" anchor="t" anchorCtr="0" compatLnSpc="1">
            <a:prstTxWarp prst="textNoShape">
              <a:avLst/>
            </a:prstTxWarp>
            <a:normAutofit/>
          </a:bodyPr>
          <a:lstStyle/>
          <a:p>
            <a:pPr lvl="0"/>
            <a:r>
              <a:rPr lang="en-US" noProof="0"/>
              <a:t>Click to edit Master text styles</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6" name="Footer Placeholder 5"/>
          <p:cNvSpPr>
            <a:spLocks noGrp="1"/>
          </p:cNvSpPr>
          <p:nvPr>
            <p:ph type="ftr" sz="quarter" idx="4"/>
          </p:nvPr>
        </p:nvSpPr>
        <p:spPr>
          <a:xfrm>
            <a:off x="0" y="8902700"/>
            <a:ext cx="3038475" cy="468313"/>
          </a:xfrm>
          <a:prstGeom prst="rect">
            <a:avLst/>
          </a:prstGeom>
        </p:spPr>
        <p:txBody>
          <a:bodyPr vert="horz" wrap="square" lIns="93607" tIns="46804" rIns="93607" bIns="46804" numCol="1" anchor="b" anchorCtr="0" compatLnSpc="1">
            <a:prstTxWarp prst="textNoShape">
              <a:avLst/>
            </a:prstTxWarp>
          </a:bodyPr>
          <a:lstStyle>
            <a:lvl1pPr>
              <a:defRPr sz="1300">
                <a:latin typeface="Calibri" pitchFamily="-112" charset="0"/>
                <a:ea typeface="ＭＳ Ｐゴシック" pitchFamily="-112" charset="-128"/>
                <a:cs typeface="+mn-cs"/>
              </a:defRPr>
            </a:lvl1pPr>
          </a:lstStyle>
          <a:p>
            <a:pPr>
              <a:defRPr/>
            </a:pPr>
            <a:endParaRPr lang="en-US"/>
          </a:p>
        </p:txBody>
      </p:sp>
      <p:sp>
        <p:nvSpPr>
          <p:cNvPr id="7" name="Slide Number Placeholder 6"/>
          <p:cNvSpPr>
            <a:spLocks noGrp="1"/>
          </p:cNvSpPr>
          <p:nvPr>
            <p:ph type="sldNum" sz="quarter" idx="5"/>
          </p:nvPr>
        </p:nvSpPr>
        <p:spPr>
          <a:xfrm>
            <a:off x="3970338" y="8902700"/>
            <a:ext cx="3038475" cy="468313"/>
          </a:xfrm>
          <a:prstGeom prst="rect">
            <a:avLst/>
          </a:prstGeom>
        </p:spPr>
        <p:txBody>
          <a:bodyPr vert="horz" wrap="square" lIns="93607" tIns="46804" rIns="93607" bIns="46804" numCol="1" anchor="b" anchorCtr="0" compatLnSpc="1">
            <a:prstTxWarp prst="textNoShape">
              <a:avLst/>
            </a:prstTxWarp>
          </a:bodyPr>
          <a:lstStyle>
            <a:lvl1pPr algn="r">
              <a:defRPr sz="1300" smtClean="0">
                <a:latin typeface="Calibri" charset="0"/>
              </a:defRPr>
            </a:lvl1pPr>
          </a:lstStyle>
          <a:p>
            <a:pPr>
              <a:defRPr/>
            </a:pPr>
            <a:fld id="{E7A1204F-7DF6-EB4A-B55A-59FA64B3C57B}" type="slidenum">
              <a:rPr lang="en-US"/>
              <a:pPr>
                <a:defRPr/>
              </a:pPr>
              <a:t>‹#›</a:t>
            </a:fld>
            <a:endParaRPr lang="en-US"/>
          </a:p>
        </p:txBody>
      </p:sp>
    </p:spTree>
    <p:extLst>
      <p:ext uri="{BB962C8B-B14F-4D97-AF65-F5344CB8AC3E}">
        <p14:creationId xmlns:p14="http://schemas.microsoft.com/office/powerpoint/2010/main" val="2453684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112" charset="-128"/>
        <a:cs typeface="ＭＳ Ｐゴシック" pitchFamily="-112" charset="-128"/>
      </a:defRPr>
    </a:lvl1pPr>
    <a:lvl2pPr marL="742950" indent="-285750" algn="l" rtl="0" eaLnBrk="0" fontAlgn="base" hangingPunct="0">
      <a:spcBef>
        <a:spcPct val="30000"/>
      </a:spcBef>
      <a:spcAft>
        <a:spcPct val="0"/>
      </a:spcAft>
      <a:defRPr sz="1200" kern="1200">
        <a:solidFill>
          <a:schemeClr val="tx1"/>
        </a:solidFill>
        <a:latin typeface="+mn-lt"/>
        <a:ea typeface="ＭＳ Ｐゴシック" pitchFamily="-112" charset="-128"/>
        <a:cs typeface="ＭＳ Ｐゴシック"/>
      </a:defRPr>
    </a:lvl2pPr>
    <a:lvl3pPr marL="1143000" indent="-228600" algn="l" rtl="0" eaLnBrk="0" fontAlgn="base" hangingPunct="0">
      <a:spcBef>
        <a:spcPct val="30000"/>
      </a:spcBef>
      <a:spcAft>
        <a:spcPct val="0"/>
      </a:spcAft>
      <a:defRPr sz="1200" kern="1200">
        <a:solidFill>
          <a:schemeClr val="tx1"/>
        </a:solidFill>
        <a:latin typeface="+mn-lt"/>
        <a:ea typeface="ヒラギノ角ゴ Pro W3" charset="-128"/>
        <a:cs typeface="ＭＳ Ｐゴシック"/>
      </a:defRPr>
    </a:lvl3pPr>
    <a:lvl4pPr marL="1600200" indent="-228600" algn="l" rtl="0" eaLnBrk="0" fontAlgn="base" hangingPunct="0">
      <a:spcBef>
        <a:spcPct val="30000"/>
      </a:spcBef>
      <a:spcAft>
        <a:spcPct val="0"/>
      </a:spcAft>
      <a:defRPr sz="1200" kern="1200">
        <a:solidFill>
          <a:schemeClr val="tx1"/>
        </a:solidFill>
        <a:latin typeface="+mn-lt"/>
        <a:ea typeface="ヒラギノ角ゴ Pro W3" charset="-128"/>
        <a:cs typeface="ＭＳ Ｐゴシック"/>
      </a:defRPr>
    </a:lvl4pPr>
    <a:lvl5pPr marL="2057400" indent="-228600" algn="l" rtl="0" eaLnBrk="0" fontAlgn="base" hangingPunct="0">
      <a:spcBef>
        <a:spcPct val="30000"/>
      </a:spcBef>
      <a:spcAft>
        <a:spcPct val="0"/>
      </a:spcAft>
      <a:defRPr sz="1200" kern="1200">
        <a:solidFill>
          <a:schemeClr val="tx1"/>
        </a:solidFill>
        <a:latin typeface="+mn-lt"/>
        <a:ea typeface="ヒラギノ角ゴ Pro W3" charset="-128"/>
        <a:cs typeface="ＭＳ Ｐゴシック"/>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D65AC6-FF74-E54B-BC57-6D5D35ED2B63}" type="slidenum">
              <a:rPr lang="en-US" sz="1300">
                <a:latin typeface="Calibri" charset="0"/>
              </a:rPr>
              <a:pPr eaLnBrk="1" hangingPunct="1"/>
              <a:t>1</a:t>
            </a:fld>
            <a:endParaRPr lang="en-US" sz="1300">
              <a:latin typeface="Calibri" charset="0"/>
            </a:endParaRPr>
          </a:p>
        </p:txBody>
      </p:sp>
      <p:sp>
        <p:nvSpPr>
          <p:cNvPr id="18434"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18435"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r>
              <a:rPr lang="en-US" sz="1800" dirty="0">
                <a:latin typeface="Arial" charset="0"/>
                <a:ea typeface="ＭＳ Ｐゴシック" charset="0"/>
                <a:cs typeface="ＭＳ Ｐゴシック" charset="0"/>
              </a:rPr>
              <a:t>Now we are transitioning to learning about some common bioinformatics analyses</a:t>
            </a:r>
          </a:p>
          <a:p>
            <a:pPr eaLnBrk="1" hangingPunct="1">
              <a:spcBef>
                <a:spcPct val="0"/>
              </a:spcBef>
            </a:pPr>
            <a:r>
              <a:rPr lang="en-US" sz="1800" dirty="0">
                <a:latin typeface="Arial" charset="0"/>
                <a:ea typeface="ＭＳ Ｐゴシック" charset="0"/>
                <a:cs typeface="ＭＳ Ｐゴシック" charset="0"/>
              </a:rPr>
              <a:t>First one is</a:t>
            </a:r>
            <a:r>
              <a:rPr lang="en-US" sz="1800" baseline="0" dirty="0">
                <a:latin typeface="Arial" charset="0"/>
                <a:ea typeface="ＭＳ Ｐゴシック" charset="0"/>
                <a:cs typeface="ＭＳ Ｐゴシック" charset="0"/>
              </a:rPr>
              <a:t> Differential Expression</a:t>
            </a:r>
          </a:p>
          <a:p>
            <a:pPr eaLnBrk="1" hangingPunct="1">
              <a:spcBef>
                <a:spcPct val="0"/>
              </a:spcBef>
            </a:pPr>
            <a:endParaRPr lang="en-US" sz="1800" baseline="0" dirty="0">
              <a:latin typeface="Arial" charset="0"/>
              <a:ea typeface="ＭＳ Ｐゴシック" charset="0"/>
              <a:cs typeface="ＭＳ Ｐゴシック"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1800" dirty="0"/>
              <a:t>Reminder: we want to find what genes, processes, pathways are differentially expressed in tumor vs normal tissue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B21358-D738-1349-9158-2A8129C2E956}" type="slidenum">
              <a:rPr lang="en-US"/>
              <a:pPr/>
              <a:t>10</a:t>
            </a:fld>
            <a:endParaRPr lang="en-US"/>
          </a:p>
        </p:txBody>
      </p:sp>
      <p:sp>
        <p:nvSpPr>
          <p:cNvPr id="11266" name="Rectangle 2"/>
          <p:cNvSpPr>
            <a:spLocks noGrp="1" noRot="1" noChangeAspect="1" noChangeArrowheads="1"/>
          </p:cNvSpPr>
          <p:nvPr>
            <p:ph type="sldImg"/>
          </p:nvPr>
        </p:nvSpPr>
        <p:spPr bwMode="auto">
          <a:xfrm>
            <a:off x="1162050" y="703263"/>
            <a:ext cx="4686300" cy="351472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1267" name="Rectangle 3"/>
          <p:cNvSpPr>
            <a:spLocks noGrp="1" noChangeArrowheads="1"/>
          </p:cNvSpPr>
          <p:nvPr>
            <p:ph type="body" idx="1"/>
          </p:nvPr>
        </p:nvSpPr>
        <p:spPr bwMode="auto">
          <a:xfrm>
            <a:off x="934720" y="4451985"/>
            <a:ext cx="5140960" cy="421767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r>
              <a:rPr lang="en-US" dirty="0"/>
              <a:t>one of the most common ways to</a:t>
            </a:r>
            <a:r>
              <a:rPr lang="en-US" baseline="0" dirty="0"/>
              <a:t> represent and visualize data in GenePattern (and Bioinformatics in general) – Gene Expression matrix</a:t>
            </a:r>
            <a:endParaRPr lang="en-US" dirty="0"/>
          </a:p>
        </p:txBody>
      </p:sp>
    </p:spTree>
    <p:extLst>
      <p:ext uri="{BB962C8B-B14F-4D97-AF65-F5344CB8AC3E}">
        <p14:creationId xmlns:p14="http://schemas.microsoft.com/office/powerpoint/2010/main" val="697383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7A1204F-7DF6-EB4A-B55A-59FA64B3C57B}" type="slidenum">
              <a:rPr lang="en-US" smtClean="0"/>
              <a:pPr>
                <a:defRPr/>
              </a:pPr>
              <a:t>11</a:t>
            </a:fld>
            <a:endParaRPr lang="en-US"/>
          </a:p>
        </p:txBody>
      </p:sp>
    </p:spTree>
    <p:extLst>
      <p:ext uri="{BB962C8B-B14F-4D97-AF65-F5344CB8AC3E}">
        <p14:creationId xmlns:p14="http://schemas.microsoft.com/office/powerpoint/2010/main" val="2684287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Proteins are the most interesting of these three, however, they are particularly challenging to quantify at large scales. So we are looking at RNA.</a:t>
            </a:r>
          </a:p>
        </p:txBody>
      </p:sp>
      <p:sp>
        <p:nvSpPr>
          <p:cNvPr id="4" name="Slide Number Placeholder 3"/>
          <p:cNvSpPr>
            <a:spLocks noGrp="1"/>
          </p:cNvSpPr>
          <p:nvPr>
            <p:ph type="sldNum" sz="quarter" idx="10"/>
          </p:nvPr>
        </p:nvSpPr>
        <p:spPr/>
        <p:txBody>
          <a:bodyPr/>
          <a:lstStyle/>
          <a:p>
            <a:pPr>
              <a:defRPr/>
            </a:pPr>
            <a:fld id="{E7A1204F-7DF6-EB4A-B55A-59FA64B3C57B}" type="slidenum">
              <a:rPr lang="en-US" smtClean="0"/>
              <a:pPr>
                <a:defRPr/>
              </a:pPr>
              <a:t>12</a:t>
            </a:fld>
            <a:endParaRPr lang="en-US"/>
          </a:p>
        </p:txBody>
      </p:sp>
    </p:spTree>
    <p:extLst>
      <p:ext uri="{BB962C8B-B14F-4D97-AF65-F5344CB8AC3E}">
        <p14:creationId xmlns:p14="http://schemas.microsoft.com/office/powerpoint/2010/main" val="3763933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47106" name="Rectangle 3"/>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0"/>
              </a:spcBef>
            </a:pPr>
            <a:r>
              <a:rPr lang="en-US" dirty="0">
                <a:latin typeface="Calibri" charset="0"/>
                <a:ea typeface="ＭＳ Ｐゴシック" charset="0"/>
                <a:cs typeface="ＭＳ Ｐゴシック" charset="0"/>
              </a:rPr>
              <a:t>Multiple</a:t>
            </a:r>
            <a:r>
              <a:rPr lang="en-US" baseline="0" dirty="0">
                <a:latin typeface="Calibri" charset="0"/>
                <a:ea typeface="ＭＳ Ｐゴシック" charset="0"/>
                <a:cs typeface="ＭＳ Ｐゴシック" charset="0"/>
              </a:rPr>
              <a:t> </a:t>
            </a:r>
            <a:r>
              <a:rPr lang="en-US" baseline="0" dirty="0" err="1">
                <a:latin typeface="Calibri" charset="0"/>
                <a:ea typeface="ＭＳ Ｐゴシック" charset="0"/>
                <a:cs typeface="ＭＳ Ｐゴシック" charset="0"/>
              </a:rPr>
              <a:t>Hypotheis</a:t>
            </a:r>
            <a:r>
              <a:rPr lang="en-US" baseline="0" dirty="0">
                <a:latin typeface="Calibri" charset="0"/>
                <a:ea typeface="ＭＳ Ｐゴシック" charset="0"/>
                <a:cs typeface="ＭＳ Ｐゴシック" charset="0"/>
              </a:rPr>
              <a:t>. Testing: every time you test a gene, that’s a </a:t>
            </a:r>
            <a:r>
              <a:rPr lang="en-US" baseline="0" dirty="0" err="1">
                <a:latin typeface="Calibri" charset="0"/>
                <a:ea typeface="ＭＳ Ｐゴシック" charset="0"/>
                <a:cs typeface="ＭＳ Ｐゴシック" charset="0"/>
              </a:rPr>
              <a:t>hypotesis</a:t>
            </a:r>
            <a:r>
              <a:rPr lang="en-US" baseline="0" dirty="0">
                <a:latin typeface="Calibri" charset="0"/>
                <a:ea typeface="ＭＳ Ｐゴシック" charset="0"/>
                <a:cs typeface="ＭＳ Ｐゴシック" charset="0"/>
              </a:rPr>
              <a:t> you you increase the probability of getting ”false positive” results by chance.</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3824849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p>
          <a:p>
            <a:r>
              <a:rPr lang="en-US" dirty="0"/>
              <a:t>+ </a:t>
            </a:r>
            <a:r>
              <a:rPr lang="en-US" dirty="0" err="1"/>
              <a:t>heatmap</a:t>
            </a:r>
            <a:r>
              <a:rPr lang="en-US" dirty="0"/>
              <a:t> turn unto expression profile</a:t>
            </a:r>
          </a:p>
          <a:p>
            <a:endParaRPr lang="en-US" dirty="0"/>
          </a:p>
          <a:p>
            <a:r>
              <a:rPr lang="en-US" dirty="0"/>
              <a:t>Show MI, PC, IC with </a:t>
            </a:r>
            <a:r>
              <a:rPr lang="en-US" dirty="0" err="1"/>
              <a:t>geeral</a:t>
            </a:r>
            <a:r>
              <a:rPr lang="en-US" dirty="0"/>
              <a:t> signals </a:t>
            </a:r>
            <a:r>
              <a:rPr lang="en-US" dirty="0" err="1"/>
              <a:t>kinda</a:t>
            </a:r>
            <a:r>
              <a:rPr lang="en-US" dirty="0"/>
              <a:t> like in distance metrics</a:t>
            </a:r>
          </a:p>
          <a:p>
            <a:r>
              <a:rPr lang="en-US" dirty="0"/>
              <a:t>Two slides</a:t>
            </a:r>
          </a:p>
        </p:txBody>
      </p:sp>
      <p:sp>
        <p:nvSpPr>
          <p:cNvPr id="4" name="Slide Number Placeholder 3"/>
          <p:cNvSpPr>
            <a:spLocks noGrp="1"/>
          </p:cNvSpPr>
          <p:nvPr>
            <p:ph type="sldNum" sz="quarter" idx="10"/>
          </p:nvPr>
        </p:nvSpPr>
        <p:spPr/>
        <p:txBody>
          <a:bodyPr/>
          <a:lstStyle/>
          <a:p>
            <a:pPr>
              <a:defRPr/>
            </a:pPr>
            <a:fld id="{E7A1204F-7DF6-EB4A-B55A-59FA64B3C57B}" type="slidenum">
              <a:rPr lang="en-US" smtClean="0"/>
              <a:pPr>
                <a:defRPr/>
              </a:pPr>
              <a:t>16</a:t>
            </a:fld>
            <a:endParaRPr lang="en-US"/>
          </a:p>
        </p:txBody>
      </p:sp>
    </p:spTree>
    <p:extLst>
      <p:ext uri="{BB962C8B-B14F-4D97-AF65-F5344CB8AC3E}">
        <p14:creationId xmlns:p14="http://schemas.microsoft.com/office/powerpoint/2010/main" val="2788165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0482"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0"/>
              </a:spcBef>
            </a:pPr>
            <a:r>
              <a:rPr lang="en-US" dirty="0">
                <a:latin typeface="Calibri" charset="0"/>
                <a:ea typeface="ＭＳ Ｐゴシック" charset="0"/>
                <a:cs typeface="ＭＳ Ｐゴシック" charset="0"/>
              </a:rPr>
              <a:t>Marker selection is when given distinct classes, you want to find </a:t>
            </a:r>
            <a:r>
              <a:rPr lang="ja-JP" altLang="en-US" dirty="0">
                <a:latin typeface="Calibri" charset="0"/>
                <a:ea typeface="ＭＳ Ｐゴシック" charset="0"/>
                <a:cs typeface="ＭＳ Ｐゴシック" charset="0"/>
              </a:rPr>
              <a:t>“</a:t>
            </a:r>
            <a:r>
              <a:rPr lang="en-US" altLang="ja-JP" dirty="0">
                <a:latin typeface="Calibri" charset="0"/>
                <a:ea typeface="ＭＳ Ｐゴシック" charset="0"/>
                <a:cs typeface="ＭＳ Ｐゴシック" charset="0"/>
              </a:rPr>
              <a:t>markers</a:t>
            </a:r>
            <a:r>
              <a:rPr lang="ja-JP" altLang="en-US" dirty="0">
                <a:latin typeface="Calibri" charset="0"/>
                <a:ea typeface="ＭＳ Ｐゴシック" charset="0"/>
                <a:cs typeface="ＭＳ Ｐゴシック" charset="0"/>
              </a:rPr>
              <a:t>”</a:t>
            </a:r>
            <a:r>
              <a:rPr lang="en-US" altLang="ja-JP" dirty="0">
                <a:latin typeface="Calibri" charset="0"/>
                <a:ea typeface="ＭＳ Ｐゴシック" charset="0"/>
                <a:cs typeface="ＭＳ Ｐゴシック" charset="0"/>
              </a:rPr>
              <a:t> that distinguish between these classes.</a:t>
            </a:r>
          </a:p>
          <a:p>
            <a:pPr>
              <a:spcBef>
                <a:spcPct val="0"/>
              </a:spcBef>
            </a:pPr>
            <a:endParaRPr lang="en-US" dirty="0">
              <a:latin typeface="Calibri" charset="0"/>
              <a:ea typeface="ＭＳ Ｐゴシック" charset="0"/>
              <a:cs typeface="ＭＳ Ｐゴシック" charset="0"/>
            </a:endParaRPr>
          </a:p>
          <a:p>
            <a:pPr>
              <a:spcBef>
                <a:spcPct val="0"/>
              </a:spcBef>
            </a:pPr>
            <a:r>
              <a:rPr lang="en-US" dirty="0">
                <a:latin typeface="Calibri" charset="0"/>
                <a:ea typeface="ＭＳ Ｐゴシック" charset="0"/>
                <a:cs typeface="ＭＳ Ｐゴシック" charset="0"/>
              </a:rPr>
              <a:t>The</a:t>
            </a:r>
            <a:r>
              <a:rPr lang="en-US" baseline="0" dirty="0">
                <a:latin typeface="Calibri" charset="0"/>
                <a:ea typeface="ＭＳ Ｐゴシック" charset="0"/>
                <a:cs typeface="ＭＳ Ｐゴシック" charset="0"/>
              </a:rPr>
              <a:t> </a:t>
            </a:r>
            <a:r>
              <a:rPr lang="en-US" baseline="0" dirty="0" err="1">
                <a:latin typeface="Calibri" charset="0"/>
                <a:ea typeface="ＭＳ Ｐゴシック" charset="0"/>
                <a:cs typeface="ＭＳ Ｐゴシック" charset="0"/>
              </a:rPr>
              <a:t>heatmap</a:t>
            </a:r>
            <a:r>
              <a:rPr lang="en-US" baseline="0" dirty="0">
                <a:latin typeface="Calibri" charset="0"/>
                <a:ea typeface="ＭＳ Ｐゴシック" charset="0"/>
                <a:cs typeface="ＭＳ Ｐゴシック" charset="0"/>
              </a:rPr>
              <a:t> on the left show an unsorted </a:t>
            </a:r>
            <a:r>
              <a:rPr lang="en-US" baseline="0" dirty="0" err="1">
                <a:latin typeface="Calibri" charset="0"/>
                <a:ea typeface="ＭＳ Ｐゴシック" charset="0"/>
                <a:cs typeface="ＭＳ Ｐゴシック" charset="0"/>
              </a:rPr>
              <a:t>heatmap</a:t>
            </a:r>
            <a:r>
              <a:rPr lang="en-US" baseline="0" dirty="0">
                <a:latin typeface="Calibri" charset="0"/>
                <a:ea typeface="ＭＳ Ｐゴシック" charset="0"/>
                <a:cs typeface="ＭＳ Ｐゴシック" charset="0"/>
              </a:rPr>
              <a:t>, and on the right the genes are sorted by their ability to distinguish the two classes</a:t>
            </a:r>
          </a:p>
          <a:p>
            <a:pPr>
              <a:spcBef>
                <a:spcPct val="0"/>
              </a:spcBef>
            </a:pPr>
            <a:r>
              <a:rPr lang="en-US" baseline="0" dirty="0">
                <a:latin typeface="Calibri" charset="0"/>
                <a:ea typeface="ＭＳ Ｐゴシック" charset="0"/>
                <a:cs typeface="ＭＳ Ｐゴシック" charset="0"/>
              </a:rPr>
              <a:t>Note that distinguishing the classes works both ways – up-and down-regulated in both classes.</a:t>
            </a:r>
          </a:p>
        </p:txBody>
      </p:sp>
    </p:spTree>
    <p:extLst>
      <p:ext uri="{BB962C8B-B14F-4D97-AF65-F5344CB8AC3E}">
        <p14:creationId xmlns:p14="http://schemas.microsoft.com/office/powerpoint/2010/main" val="3077573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284675" name="Rectangle 3"/>
          <p:cNvSpPr>
            <a:spLocks noGrp="1"/>
          </p:cNvSpPr>
          <p:nvPr>
            <p:ph type="body" idx="1"/>
          </p:nvPr>
        </p:nvSpPr>
        <p:spPr bwMode="auto"/>
        <p:txBody>
          <a:bodyPr/>
          <a:lstStyle/>
          <a:p>
            <a:pPr>
              <a:spcBef>
                <a:spcPct val="0"/>
              </a:spcBef>
              <a:defRPr/>
            </a:pPr>
            <a:r>
              <a:rPr lang="en-US" dirty="0">
                <a:ea typeface="ＭＳ Ｐゴシック" charset="-128"/>
                <a:cs typeface="ＭＳ Ｐゴシック" charset="-128"/>
              </a:rPr>
              <a:t>When doing marker selection there are several levels of difficulty</a:t>
            </a:r>
          </a:p>
          <a:p>
            <a:pPr marL="228600" indent="-228600">
              <a:spcBef>
                <a:spcPct val="0"/>
              </a:spcBef>
              <a:buFontTx/>
              <a:buAutoNum type="arabicPeriod"/>
              <a:defRPr/>
            </a:pPr>
            <a:r>
              <a:rPr lang="en-US" dirty="0">
                <a:ea typeface="ＭＳ Ｐゴシック" charset="-128"/>
                <a:cs typeface="ＭＳ Ｐゴシック" charset="-128"/>
              </a:rPr>
              <a:t>The first level is finding genes that distinguish between tissue or cell type</a:t>
            </a:r>
          </a:p>
          <a:p>
            <a:pPr marL="228600" indent="-228600">
              <a:spcBef>
                <a:spcPct val="0"/>
              </a:spcBef>
              <a:buFontTx/>
              <a:buAutoNum type="arabicPeriod"/>
              <a:defRPr/>
            </a:pPr>
            <a:r>
              <a:rPr lang="en-US" dirty="0">
                <a:ea typeface="ＭＳ Ｐゴシック" charset="-128"/>
                <a:cs typeface="ＭＳ Ｐゴシック" charset="-128"/>
              </a:rPr>
              <a:t>The second level is finding genes that distinguish between morphological types such as Leukemia ALL vs. AML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D049704-8489-9D48-B0A6-EE246A65BACC}" type="slidenum">
              <a:rPr lang="en-US" sz="1300">
                <a:latin typeface="Calibri" charset="0"/>
              </a:rPr>
              <a:pPr eaLnBrk="1" hangingPunct="1"/>
              <a:t>4</a:t>
            </a:fld>
            <a:endParaRPr lang="en-US" sz="1300">
              <a:latin typeface="Calibri" charset="0"/>
            </a:endParaRPr>
          </a:p>
        </p:txBody>
      </p:sp>
      <p:sp>
        <p:nvSpPr>
          <p:cNvPr id="28674"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28675"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0"/>
              </a:spcBef>
            </a:pPr>
            <a:r>
              <a:rPr lang="en-US" dirty="0">
                <a:latin typeface="Calibri" charset="0"/>
                <a:ea typeface="ＭＳ Ｐゴシック" charset="0"/>
                <a:cs typeface="ＭＳ Ｐゴシック" charset="0"/>
              </a:rPr>
              <a:t>Old notes:</a:t>
            </a:r>
          </a:p>
          <a:p>
            <a:pPr>
              <a:spcBef>
                <a:spcPct val="0"/>
              </a:spcBef>
            </a:pPr>
            <a:endParaRPr lang="en-US" dirty="0">
              <a:latin typeface="Calibri" charset="0"/>
              <a:ea typeface="ＭＳ Ｐゴシック" charset="0"/>
              <a:cs typeface="ＭＳ Ｐゴシック" charset="0"/>
            </a:endParaRPr>
          </a:p>
          <a:p>
            <a:pPr>
              <a:spcBef>
                <a:spcPct val="0"/>
              </a:spcBef>
            </a:pPr>
            <a:r>
              <a:rPr lang="en-US" dirty="0">
                <a:latin typeface="Calibri" charset="0"/>
                <a:ea typeface="ＭＳ Ｐゴシック" charset="0"/>
                <a:cs typeface="ＭＳ Ｐゴシック" charset="0"/>
              </a:rPr>
              <a:t>Here we have 4 </a:t>
            </a:r>
            <a:r>
              <a:rPr lang="en-US" dirty="0" err="1">
                <a:latin typeface="Calibri" charset="0"/>
                <a:ea typeface="ＭＳ Ｐゴシック" charset="0"/>
                <a:cs typeface="ＭＳ Ｐゴシック" charset="0"/>
              </a:rPr>
              <a:t>heatmaps</a:t>
            </a:r>
            <a:r>
              <a:rPr lang="en-US" dirty="0">
                <a:latin typeface="Calibri" charset="0"/>
                <a:ea typeface="ＭＳ Ｐゴシック" charset="0"/>
                <a:cs typeface="ＭＳ Ｐゴシック" charset="0"/>
              </a:rPr>
              <a:t> with increasing sample size. </a:t>
            </a:r>
          </a:p>
          <a:p>
            <a:pPr>
              <a:spcBef>
                <a:spcPct val="0"/>
              </a:spcBef>
            </a:pPr>
            <a:endParaRPr lang="en-US" dirty="0">
              <a:latin typeface="Calibri" charset="0"/>
              <a:ea typeface="ＭＳ Ｐゴシック" charset="0"/>
              <a:cs typeface="ＭＳ Ｐゴシック" charset="0"/>
            </a:endParaRPr>
          </a:p>
          <a:p>
            <a:pPr>
              <a:spcBef>
                <a:spcPct val="0"/>
              </a:spcBef>
            </a:pPr>
            <a:r>
              <a:rPr lang="en-US" dirty="0">
                <a:latin typeface="Calibri" charset="0"/>
                <a:ea typeface="ＭＳ Ｐゴシック" charset="0"/>
                <a:cs typeface="ＭＳ Ｐゴシック" charset="0"/>
              </a:rPr>
              <a:t>With small sample size, easy to find genes correlated w/ anything</a:t>
            </a:r>
          </a:p>
          <a:p>
            <a:pPr>
              <a:spcBef>
                <a:spcPct val="0"/>
              </a:spcBef>
            </a:pPr>
            <a:r>
              <a:rPr lang="en-US" sz="1800" dirty="0">
                <a:solidFill>
                  <a:srgbClr val="000066"/>
                </a:solidFill>
                <a:latin typeface="Calibri" charset="0"/>
                <a:ea typeface="ＭＳ Ｐゴシック" charset="0"/>
                <a:cs typeface="ＭＳ Ｐゴシック" charset="0"/>
              </a:rPr>
              <a:t>Head/Tail example suggests a way of testing for the significance of the results: is the observed difference in expression bigger than what we can observe with respect to a random phenotype (head/tail)?</a:t>
            </a:r>
          </a:p>
          <a:p>
            <a:pPr>
              <a:spcBef>
                <a:spcPct val="0"/>
              </a:spcBef>
            </a:pPr>
            <a:endParaRPr lang="en-US" dirty="0">
              <a:latin typeface="Calibri" charset="0"/>
              <a:ea typeface="ＭＳ Ｐゴシック" charset="0"/>
              <a:cs typeface="ＭＳ Ｐゴシック" charset="0"/>
            </a:endParaRPr>
          </a:p>
          <a:p>
            <a:pPr>
              <a:spcBef>
                <a:spcPct val="0"/>
              </a:spcBef>
            </a:pPr>
            <a:r>
              <a:rPr lang="en-US" dirty="0">
                <a:latin typeface="Calibri" charset="0"/>
                <a:ea typeface="ＭＳ Ｐゴシック" charset="0"/>
                <a:cs typeface="ＭＳ Ｐゴシック" charset="0"/>
              </a:rPr>
              <a:t>Fit the story you</a:t>
            </a:r>
            <a:r>
              <a:rPr lang="en-US" baseline="0" dirty="0">
                <a:latin typeface="Calibri" charset="0"/>
                <a:ea typeface="ＭＳ Ｐゴシック" charset="0"/>
                <a:cs typeface="ＭＳ Ｐゴシック" charset="0"/>
              </a:rPr>
              <a:t> want to tell --&gt; With so few samples/columns it is easy to find rows that look the way you want them to look.</a:t>
            </a:r>
            <a:endParaRPr lang="en-US" dirty="0">
              <a:latin typeface="Calibri"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txBox="1">
            <a:spLocks noGrp="1" noChangeArrowheads="1"/>
          </p:cNvSpPr>
          <p:nvPr/>
        </p:nvSpPr>
        <p:spPr bwMode="auto">
          <a:xfrm>
            <a:off x="3970338" y="8902700"/>
            <a:ext cx="3038475" cy="468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599" tIns="46799" rIns="93599" bIns="46799"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9FBC3DDA-F14A-4E40-B4F9-EAD6361B0E74}" type="slidenum">
              <a:rPr lang="en-US" sz="1300">
                <a:latin typeface="Calibri" charset="0"/>
              </a:rPr>
              <a:pPr algn="r" eaLnBrk="1" hangingPunct="1"/>
              <a:t>5</a:t>
            </a:fld>
            <a:endParaRPr lang="en-US" sz="1300">
              <a:latin typeface="Calibri" charset="0"/>
            </a:endParaRPr>
          </a:p>
        </p:txBody>
      </p:sp>
      <p:sp>
        <p:nvSpPr>
          <p:cNvPr id="4096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40963" name="Rectangle 3"/>
          <p:cNvSpPr>
            <a:spLocks noGrp="1" noChangeArrowheads="1"/>
          </p:cNvSpPr>
          <p:nvPr>
            <p:ph type="body" idx="1"/>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pPr>
              <a:spcBef>
                <a:spcPct val="0"/>
              </a:spcBef>
            </a:pPr>
            <a:r>
              <a:rPr lang="en-US">
                <a:latin typeface="Calibri" charset="0"/>
                <a:ea typeface="ＭＳ Ｐゴシック" charset="0"/>
                <a:cs typeface="ＭＳ Ｐゴシック" charset="0"/>
              </a:rPr>
              <a:t>Both raise the bar for calling something significant (i.e., smaller nominal p-values are required as the number of hypotheses tested increases)</a:t>
            </a:r>
          </a:p>
          <a:p>
            <a:pPr>
              <a:spcBef>
                <a:spcPct val="0"/>
              </a:spcBef>
            </a:pPr>
            <a:r>
              <a:rPr lang="en-US">
                <a:latin typeface="Calibri" charset="0"/>
                <a:ea typeface="ＭＳ Ｐゴシック" charset="0"/>
                <a:cs typeface="ＭＳ Ｐゴシック" charset="0"/>
              </a:rPr>
              <a:t>In practical terms, the FDR is the expected false positive rate; for example, if 1000 observations were experimentally predicted to be different, and a maximum FDR for these observations was 0.10, then 100 of these observations would be expected to be false positives.</a:t>
            </a:r>
          </a:p>
          <a:p>
            <a:pPr>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24578"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dirty="0">
                <a:latin typeface="Calibri" charset="0"/>
                <a:ea typeface="ＭＳ Ｐゴシック" charset="0"/>
                <a:cs typeface="ＭＳ Ｐゴシック" charset="0"/>
              </a:rPr>
              <a:t>Don’t go into t-test</a:t>
            </a:r>
            <a:r>
              <a:rPr lang="en-US" baseline="0" dirty="0">
                <a:latin typeface="Calibri" charset="0"/>
                <a:ea typeface="ＭＳ Ｐゴシック" charset="0"/>
                <a:cs typeface="ＭＳ Ｐゴシック" charset="0"/>
              </a:rPr>
              <a:t> vs SNR </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US" dirty="0">
              <a:latin typeface="Calibri" charset="0"/>
              <a:ea typeface="ＭＳ Ｐゴシック" charset="0"/>
              <a:cs typeface="ＭＳ Ｐゴシック" charset="0"/>
            </a:endParaRPr>
          </a:p>
          <a:p>
            <a:pPr>
              <a:spcBef>
                <a:spcPct val="0"/>
              </a:spcBef>
            </a:pPr>
            <a:r>
              <a:rPr lang="en-US" dirty="0">
                <a:latin typeface="Calibri" charset="0"/>
                <a:ea typeface="ＭＳ Ｐゴシック" charset="0"/>
                <a:cs typeface="ＭＳ Ｐゴシック" charset="0"/>
              </a:rPr>
              <a:t>(In DESeq2 we use the Wald statistic)</a:t>
            </a:r>
          </a:p>
          <a:p>
            <a:pPr>
              <a:spcBef>
                <a:spcPct val="0"/>
              </a:spcBef>
            </a:pPr>
            <a:r>
              <a:rPr lang="en-US" dirty="0">
                <a:latin typeface="Calibri" charset="0"/>
                <a:ea typeface="ＭＳ Ｐゴシック" charset="0"/>
                <a:cs typeface="ＭＳ Ｐゴシック" charset="0"/>
              </a:rPr>
              <a:t>What is DESeq2 doing?</a:t>
            </a:r>
          </a:p>
          <a:p>
            <a:pPr>
              <a:spcBef>
                <a:spcPct val="0"/>
              </a:spcBef>
            </a:pPr>
            <a:r>
              <a:rPr lang="en-US" dirty="0">
                <a:latin typeface="Calibri" charset="0"/>
                <a:ea typeface="ＭＳ Ｐゴシック" charset="0"/>
                <a:cs typeface="ＭＳ Ｐゴシック" charset="0"/>
              </a:rPr>
              <a:t>It is computing a “score” for each gene in order to rank those genes and then pick markers (correlated with each phenotype)</a:t>
            </a:r>
          </a:p>
          <a:p>
            <a:pPr>
              <a:spcBef>
                <a:spcPct val="0"/>
              </a:spcBef>
            </a:pPr>
            <a:r>
              <a:rPr lang="en-US" dirty="0">
                <a:latin typeface="Calibri" charset="0"/>
                <a:ea typeface="ＭＳ Ｐゴシック" charset="0"/>
                <a:cs typeface="ＭＳ Ｐゴシック" charset="0"/>
              </a:rPr>
              <a:t>There are many ways to compute this score…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p>
          <a:p>
            <a:r>
              <a:rPr lang="en-US" dirty="0"/>
              <a:t>+ </a:t>
            </a:r>
            <a:r>
              <a:rPr lang="en-US" dirty="0" err="1"/>
              <a:t>heatmap</a:t>
            </a:r>
            <a:r>
              <a:rPr lang="en-US" dirty="0"/>
              <a:t> turn unto expression profile</a:t>
            </a:r>
          </a:p>
          <a:p>
            <a:endParaRPr lang="en-US" dirty="0"/>
          </a:p>
          <a:p>
            <a:r>
              <a:rPr lang="en-US" dirty="0"/>
              <a:t>Show MI, PC, IC with </a:t>
            </a:r>
            <a:r>
              <a:rPr lang="en-US" dirty="0" err="1"/>
              <a:t>geeral</a:t>
            </a:r>
            <a:r>
              <a:rPr lang="en-US" dirty="0"/>
              <a:t> signals </a:t>
            </a:r>
            <a:r>
              <a:rPr lang="en-US" dirty="0" err="1"/>
              <a:t>kinda</a:t>
            </a:r>
            <a:r>
              <a:rPr lang="en-US" dirty="0"/>
              <a:t> like in distance metrics</a:t>
            </a:r>
          </a:p>
          <a:p>
            <a:r>
              <a:rPr lang="en-US" dirty="0"/>
              <a:t>Two slides</a:t>
            </a:r>
          </a:p>
          <a:p>
            <a:endParaRPr lang="en-US" dirty="0"/>
          </a:p>
          <a:p>
            <a:r>
              <a:rPr lang="en-US" dirty="0"/>
              <a:t>From Pablo: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0" dirty="0"/>
              <a:t>The person correlation is a lower bound on the mutual information (the linear correlation part) so in principle, and disregarding approximation limitations, </a:t>
            </a:r>
            <a:r>
              <a:rPr lang="en-US" sz="1200" b="1" kern="0" dirty="0"/>
              <a:t>the mutual information should always be more sensitive for establishing association between variables</a:t>
            </a:r>
            <a:r>
              <a:rPr lang="en-US" sz="1200" kern="0" dirty="0"/>
              <a:t>.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0" dirty="0"/>
              <a:t>Different estimation approaches to the mutual information have different biases and characteristics (sensitivity to noise, intrinsic smoothing etc.) and can produce quite different results when applied to our type of genomic data that has </a:t>
            </a:r>
            <a:r>
              <a:rPr lang="en-US" sz="1200" kern="0" dirty="0" err="1"/>
              <a:t>i</a:t>
            </a:r>
            <a:r>
              <a:rPr lang="en-US" sz="1200" kern="0" dirty="0"/>
              <a:t>) complex non-linear associations, ii) significant amount of noise, iii) relatively small number of samples.  In addition the running times of different methods can differ by orders of magnitude</a:t>
            </a:r>
          </a:p>
          <a:p>
            <a:endParaRPr lang="en-US" dirty="0"/>
          </a:p>
        </p:txBody>
      </p:sp>
      <p:sp>
        <p:nvSpPr>
          <p:cNvPr id="4" name="Slide Number Placeholder 3"/>
          <p:cNvSpPr>
            <a:spLocks noGrp="1"/>
          </p:cNvSpPr>
          <p:nvPr>
            <p:ph type="sldNum" sz="quarter" idx="10"/>
          </p:nvPr>
        </p:nvSpPr>
        <p:spPr/>
        <p:txBody>
          <a:bodyPr/>
          <a:lstStyle/>
          <a:p>
            <a:pPr>
              <a:defRPr/>
            </a:pPr>
            <a:fld id="{E7A1204F-7DF6-EB4A-B55A-59FA64B3C57B}" type="slidenum">
              <a:rPr lang="en-US" smtClean="0"/>
              <a:pPr>
                <a:defRPr/>
              </a:pPr>
              <a:t>7</a:t>
            </a:fld>
            <a:endParaRPr lang="en-US"/>
          </a:p>
        </p:txBody>
      </p:sp>
    </p:spTree>
    <p:extLst>
      <p:ext uri="{BB962C8B-B14F-4D97-AF65-F5344CB8AC3E}">
        <p14:creationId xmlns:p14="http://schemas.microsoft.com/office/powerpoint/2010/main" val="1890462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7106"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a:spcBef>
                <a:spcPct val="0"/>
              </a:spcBef>
            </a:pPr>
            <a:r>
              <a:rPr lang="en-US" dirty="0" err="1">
                <a:latin typeface="Calibri" charset="0"/>
                <a:ea typeface="ＭＳ Ｐゴシック" charset="0"/>
                <a:cs typeface="ＭＳ Ｐゴシック" charset="0"/>
              </a:rPr>
              <a:t>maxT</a:t>
            </a:r>
            <a:r>
              <a:rPr lang="en-US" dirty="0">
                <a:latin typeface="Calibri" charset="0"/>
                <a:ea typeface="ＭＳ Ｐゴシック" charset="0"/>
                <a:cs typeface="ＭＳ Ｐゴシック" charset="0"/>
              </a:rPr>
              <a:t> correction. </a:t>
            </a:r>
            <a:r>
              <a:rPr lang="en-US" dirty="0" err="1">
                <a:latin typeface="Calibri" charset="0"/>
                <a:ea typeface="ＭＳ Ｐゴシック" charset="0"/>
                <a:cs typeface="ＭＳ Ｐゴシック" charset="0"/>
              </a:rPr>
              <a:t>Benjamini</a:t>
            </a:r>
            <a:r>
              <a:rPr lang="en-US" dirty="0">
                <a:latin typeface="Calibri" charset="0"/>
                <a:ea typeface="ＭＳ Ｐゴシック" charset="0"/>
                <a:cs typeface="ＭＳ Ｐゴシック" charset="0"/>
              </a:rPr>
              <a:t> </a:t>
            </a:r>
            <a:r>
              <a:rPr lang="en-US" dirty="0" err="1">
                <a:latin typeface="Calibri" charset="0"/>
                <a:ea typeface="ＭＳ Ｐゴシック" charset="0"/>
                <a:cs typeface="ＭＳ Ｐゴシック" charset="0"/>
              </a:rPr>
              <a:t>Hockberg</a:t>
            </a:r>
            <a:r>
              <a:rPr lang="en-US" dirty="0">
                <a:latin typeface="Calibri" charset="0"/>
                <a:ea typeface="ＭＳ Ｐゴシック" charset="0"/>
                <a:cs typeface="ＭＳ Ｐゴシック" charset="0"/>
              </a:rPr>
              <a:t> computation of the "FDR BH"</a:t>
            </a:r>
          </a:p>
        </p:txBody>
      </p:sp>
    </p:spTree>
    <p:extLst>
      <p:ext uri="{BB962C8B-B14F-4D97-AF65-F5344CB8AC3E}">
        <p14:creationId xmlns:p14="http://schemas.microsoft.com/office/powerpoint/2010/main" val="2723502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9154"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a:spcBef>
                <a:spcPct val="0"/>
              </a:spcBef>
            </a:pPr>
            <a:r>
              <a:rPr lang="en-US" dirty="0">
                <a:latin typeface="Calibri" charset="0"/>
                <a:ea typeface="ＭＳ Ｐゴシック" charset="0"/>
                <a:cs typeface="ＭＳ Ｐゴシック" charset="0"/>
              </a:rPr>
              <a:t>Don't go over all the modules</a:t>
            </a:r>
          </a:p>
        </p:txBody>
      </p:sp>
    </p:spTree>
    <p:extLst>
      <p:ext uri="{BB962C8B-B14F-4D97-AF65-F5344CB8AC3E}">
        <p14:creationId xmlns:p14="http://schemas.microsoft.com/office/powerpoint/2010/main" val="18253014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0"/>
          <p:cNvSpPr>
            <a:spLocks noChangeArrowheads="1"/>
          </p:cNvSpPr>
          <p:nvPr userDrawn="1"/>
        </p:nvSpPr>
        <p:spPr bwMode="auto">
          <a:xfrm>
            <a:off x="0" y="13106400"/>
            <a:ext cx="18288000" cy="609600"/>
          </a:xfrm>
          <a:prstGeom prst="rect">
            <a:avLst/>
          </a:prstGeom>
          <a:solidFill>
            <a:srgbClr val="DFDFB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defTabSz="1830388" eaLnBrk="0" hangingPunct="0">
              <a:defRPr sz="2400">
                <a:solidFill>
                  <a:schemeClr val="tx1"/>
                </a:solidFill>
                <a:latin typeface="Arial" pitchFamily="34" charset="0"/>
                <a:ea typeface="ＭＳ Ｐゴシック" pitchFamily="34" charset="-128"/>
              </a:defRPr>
            </a:lvl1pPr>
            <a:lvl2pPr marL="742950" indent="-285750" defTabSz="1830388" eaLnBrk="0" hangingPunct="0">
              <a:defRPr sz="2400">
                <a:solidFill>
                  <a:schemeClr val="tx1"/>
                </a:solidFill>
                <a:latin typeface="Arial" pitchFamily="34" charset="0"/>
                <a:ea typeface="ＭＳ Ｐゴシック" pitchFamily="34" charset="-128"/>
              </a:defRPr>
            </a:lvl2pPr>
            <a:lvl3pPr marL="1143000" indent="-228600" defTabSz="1830388" eaLnBrk="0" hangingPunct="0">
              <a:defRPr sz="2400">
                <a:solidFill>
                  <a:schemeClr val="tx1"/>
                </a:solidFill>
                <a:latin typeface="Arial" pitchFamily="34" charset="0"/>
                <a:ea typeface="ＭＳ Ｐゴシック" pitchFamily="34" charset="-128"/>
              </a:defRPr>
            </a:lvl3pPr>
            <a:lvl4pPr marL="1600200" indent="-228600" defTabSz="1830388" eaLnBrk="0" hangingPunct="0">
              <a:defRPr sz="2400">
                <a:solidFill>
                  <a:schemeClr val="tx1"/>
                </a:solidFill>
                <a:latin typeface="Arial" pitchFamily="34" charset="0"/>
                <a:ea typeface="ＭＳ Ｐゴシック" pitchFamily="34" charset="-128"/>
              </a:defRPr>
            </a:lvl4pPr>
            <a:lvl5pPr marL="2057400" indent="-228600" defTabSz="1830388" eaLnBrk="0" hangingPunct="0">
              <a:defRPr sz="2400">
                <a:solidFill>
                  <a:schemeClr val="tx1"/>
                </a:solidFill>
                <a:latin typeface="Arial" pitchFamily="34" charset="0"/>
                <a:ea typeface="ＭＳ Ｐゴシック" pitchFamily="34" charset="-128"/>
              </a:defRPr>
            </a:lvl5pPr>
            <a:lvl6pPr marL="25146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defRPr/>
            </a:pPr>
            <a:endParaRPr lang="en-US" altLang="en-US" sz="3500">
              <a:latin typeface="Tahoma" pitchFamily="34" charset="0"/>
              <a:cs typeface="+mn-cs"/>
            </a:endParaRPr>
          </a:p>
        </p:txBody>
      </p:sp>
      <p:pic>
        <p:nvPicPr>
          <p:cNvPr id="3" name="Picture 11" descr="broad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860963" y="13258800"/>
            <a:ext cx="350837"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Text Box 12"/>
          <p:cNvSpPr txBox="1">
            <a:spLocks noChangeArrowheads="1"/>
          </p:cNvSpPr>
          <p:nvPr userDrawn="1"/>
        </p:nvSpPr>
        <p:spPr bwMode="auto">
          <a:xfrm>
            <a:off x="13784263" y="13273088"/>
            <a:ext cx="3970337" cy="350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1830388" eaLnBrk="0" hangingPunct="0">
              <a:defRPr sz="2400">
                <a:solidFill>
                  <a:schemeClr val="tx1"/>
                </a:solidFill>
                <a:latin typeface="Arial" charset="0"/>
                <a:ea typeface="ＭＳ Ｐゴシック" charset="0"/>
                <a:cs typeface="ＭＳ Ｐゴシック" charset="0"/>
              </a:defRPr>
            </a:lvl1pPr>
            <a:lvl2pPr marL="742950" indent="-285750" defTabSz="1830388" eaLnBrk="0" hangingPunct="0">
              <a:defRPr sz="2400">
                <a:solidFill>
                  <a:schemeClr val="tx1"/>
                </a:solidFill>
                <a:latin typeface="Arial" charset="0"/>
                <a:ea typeface="ＭＳ Ｐゴシック" charset="0"/>
              </a:defRPr>
            </a:lvl2pPr>
            <a:lvl3pPr marL="1143000" indent="-228600" defTabSz="1830388" eaLnBrk="0" hangingPunct="0">
              <a:defRPr sz="2400">
                <a:solidFill>
                  <a:schemeClr val="tx1"/>
                </a:solidFill>
                <a:latin typeface="Arial" charset="0"/>
                <a:ea typeface="ＭＳ Ｐゴシック" charset="0"/>
              </a:defRPr>
            </a:lvl3pPr>
            <a:lvl4pPr marL="1600200" indent="-228600" defTabSz="1830388" eaLnBrk="0" hangingPunct="0">
              <a:defRPr sz="2400">
                <a:solidFill>
                  <a:schemeClr val="tx1"/>
                </a:solidFill>
                <a:latin typeface="Arial" charset="0"/>
                <a:ea typeface="ＭＳ Ｐゴシック" charset="0"/>
              </a:defRPr>
            </a:lvl4pPr>
            <a:lvl5pPr marL="2057400" indent="-228600" defTabSz="1830388" eaLnBrk="0" hangingPunct="0">
              <a:defRPr sz="2400">
                <a:solidFill>
                  <a:schemeClr val="tx1"/>
                </a:solidFill>
                <a:latin typeface="Arial" charset="0"/>
                <a:ea typeface="ＭＳ Ｐゴシック" charset="0"/>
              </a:defRPr>
            </a:lvl5pPr>
            <a:lvl6pPr marL="2514600" indent="-228600" defTabSz="18303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18303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18303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1830388"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en-US" sz="1700">
                <a:latin typeface="Tahoma" charset="0"/>
              </a:rPr>
              <a:t>The Broad Institute of MIT and Harvard</a:t>
            </a:r>
          </a:p>
        </p:txBody>
      </p:sp>
      <p:sp>
        <p:nvSpPr>
          <p:cNvPr id="5" name="Rectangle 13"/>
          <p:cNvSpPr>
            <a:spLocks noChangeArrowheads="1"/>
          </p:cNvSpPr>
          <p:nvPr userDrawn="1"/>
        </p:nvSpPr>
        <p:spPr bwMode="auto">
          <a:xfrm>
            <a:off x="152400" y="13258800"/>
            <a:ext cx="18288000" cy="609600"/>
          </a:xfrm>
          <a:prstGeom prst="rect">
            <a:avLst/>
          </a:prstGeom>
          <a:solidFill>
            <a:srgbClr val="DFDFB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defTabSz="1830388" eaLnBrk="0" hangingPunct="0">
              <a:defRPr sz="2400">
                <a:solidFill>
                  <a:schemeClr val="tx1"/>
                </a:solidFill>
                <a:latin typeface="Arial" pitchFamily="34" charset="0"/>
                <a:ea typeface="ＭＳ Ｐゴシック" pitchFamily="34" charset="-128"/>
              </a:defRPr>
            </a:lvl1pPr>
            <a:lvl2pPr marL="742950" indent="-285750" defTabSz="1830388" eaLnBrk="0" hangingPunct="0">
              <a:defRPr sz="2400">
                <a:solidFill>
                  <a:schemeClr val="tx1"/>
                </a:solidFill>
                <a:latin typeface="Arial" pitchFamily="34" charset="0"/>
                <a:ea typeface="ＭＳ Ｐゴシック" pitchFamily="34" charset="-128"/>
              </a:defRPr>
            </a:lvl2pPr>
            <a:lvl3pPr marL="1143000" indent="-228600" defTabSz="1830388" eaLnBrk="0" hangingPunct="0">
              <a:defRPr sz="2400">
                <a:solidFill>
                  <a:schemeClr val="tx1"/>
                </a:solidFill>
                <a:latin typeface="Arial" pitchFamily="34" charset="0"/>
                <a:ea typeface="ＭＳ Ｐゴシック" pitchFamily="34" charset="-128"/>
              </a:defRPr>
            </a:lvl3pPr>
            <a:lvl4pPr marL="1600200" indent="-228600" defTabSz="1830388" eaLnBrk="0" hangingPunct="0">
              <a:defRPr sz="2400">
                <a:solidFill>
                  <a:schemeClr val="tx1"/>
                </a:solidFill>
                <a:latin typeface="Arial" pitchFamily="34" charset="0"/>
                <a:ea typeface="ＭＳ Ｐゴシック" pitchFamily="34" charset="-128"/>
              </a:defRPr>
            </a:lvl4pPr>
            <a:lvl5pPr marL="2057400" indent="-228600" defTabSz="1830388" eaLnBrk="0" hangingPunct="0">
              <a:defRPr sz="2400">
                <a:solidFill>
                  <a:schemeClr val="tx1"/>
                </a:solidFill>
                <a:latin typeface="Arial" pitchFamily="34" charset="0"/>
                <a:ea typeface="ＭＳ Ｐゴシック" pitchFamily="34" charset="-128"/>
              </a:defRPr>
            </a:lvl5pPr>
            <a:lvl6pPr marL="25146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defRPr/>
            </a:pPr>
            <a:endParaRPr lang="en-US" altLang="en-US" sz="3500">
              <a:latin typeface="Tahoma" pitchFamily="34" charset="0"/>
              <a:cs typeface="+mn-cs"/>
            </a:endParaRPr>
          </a:p>
        </p:txBody>
      </p:sp>
      <p:pic>
        <p:nvPicPr>
          <p:cNvPr id="6" name="Picture 14" descr="broad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13363" y="13411200"/>
            <a:ext cx="350837"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Box 15"/>
          <p:cNvSpPr txBox="1">
            <a:spLocks noChangeArrowheads="1"/>
          </p:cNvSpPr>
          <p:nvPr userDrawn="1"/>
        </p:nvSpPr>
        <p:spPr bwMode="auto">
          <a:xfrm>
            <a:off x="13936663" y="13425488"/>
            <a:ext cx="3970337" cy="350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1830388" eaLnBrk="0" hangingPunct="0">
              <a:defRPr sz="2400">
                <a:solidFill>
                  <a:schemeClr val="tx1"/>
                </a:solidFill>
                <a:latin typeface="Arial" charset="0"/>
                <a:ea typeface="ＭＳ Ｐゴシック" charset="0"/>
                <a:cs typeface="ＭＳ Ｐゴシック" charset="0"/>
              </a:defRPr>
            </a:lvl1pPr>
            <a:lvl2pPr marL="742950" indent="-285750" defTabSz="1830388" eaLnBrk="0" hangingPunct="0">
              <a:defRPr sz="2400">
                <a:solidFill>
                  <a:schemeClr val="tx1"/>
                </a:solidFill>
                <a:latin typeface="Arial" charset="0"/>
                <a:ea typeface="ＭＳ Ｐゴシック" charset="0"/>
              </a:defRPr>
            </a:lvl2pPr>
            <a:lvl3pPr marL="1143000" indent="-228600" defTabSz="1830388" eaLnBrk="0" hangingPunct="0">
              <a:defRPr sz="2400">
                <a:solidFill>
                  <a:schemeClr val="tx1"/>
                </a:solidFill>
                <a:latin typeface="Arial" charset="0"/>
                <a:ea typeface="ＭＳ Ｐゴシック" charset="0"/>
              </a:defRPr>
            </a:lvl3pPr>
            <a:lvl4pPr marL="1600200" indent="-228600" defTabSz="1830388" eaLnBrk="0" hangingPunct="0">
              <a:defRPr sz="2400">
                <a:solidFill>
                  <a:schemeClr val="tx1"/>
                </a:solidFill>
                <a:latin typeface="Arial" charset="0"/>
                <a:ea typeface="ＭＳ Ｐゴシック" charset="0"/>
              </a:defRPr>
            </a:lvl4pPr>
            <a:lvl5pPr marL="2057400" indent="-228600" defTabSz="1830388" eaLnBrk="0" hangingPunct="0">
              <a:defRPr sz="2400">
                <a:solidFill>
                  <a:schemeClr val="tx1"/>
                </a:solidFill>
                <a:latin typeface="Arial" charset="0"/>
                <a:ea typeface="ＭＳ Ｐゴシック" charset="0"/>
              </a:defRPr>
            </a:lvl5pPr>
            <a:lvl6pPr marL="2514600" indent="-228600" defTabSz="18303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18303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18303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1830388"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en-US" sz="1700">
                <a:latin typeface="Tahoma" charset="0"/>
              </a:rPr>
              <a:t>The Broad Institute of MIT and Harvard</a:t>
            </a:r>
          </a:p>
        </p:txBody>
      </p:sp>
      <p:sp>
        <p:nvSpPr>
          <p:cNvPr id="8" name="Rectangle 16"/>
          <p:cNvSpPr>
            <a:spLocks noChangeArrowheads="1"/>
          </p:cNvSpPr>
          <p:nvPr userDrawn="1"/>
        </p:nvSpPr>
        <p:spPr bwMode="auto">
          <a:xfrm>
            <a:off x="304800" y="13411200"/>
            <a:ext cx="18288000" cy="609600"/>
          </a:xfrm>
          <a:prstGeom prst="rect">
            <a:avLst/>
          </a:prstGeom>
          <a:solidFill>
            <a:srgbClr val="DFDFB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defTabSz="1830388" eaLnBrk="0" hangingPunct="0">
              <a:defRPr sz="2400">
                <a:solidFill>
                  <a:schemeClr val="tx1"/>
                </a:solidFill>
                <a:latin typeface="Arial" pitchFamily="34" charset="0"/>
                <a:ea typeface="ＭＳ Ｐゴシック" pitchFamily="34" charset="-128"/>
              </a:defRPr>
            </a:lvl1pPr>
            <a:lvl2pPr marL="742950" indent="-285750" defTabSz="1830388" eaLnBrk="0" hangingPunct="0">
              <a:defRPr sz="2400">
                <a:solidFill>
                  <a:schemeClr val="tx1"/>
                </a:solidFill>
                <a:latin typeface="Arial" pitchFamily="34" charset="0"/>
                <a:ea typeface="ＭＳ Ｐゴシック" pitchFamily="34" charset="-128"/>
              </a:defRPr>
            </a:lvl2pPr>
            <a:lvl3pPr marL="1143000" indent="-228600" defTabSz="1830388" eaLnBrk="0" hangingPunct="0">
              <a:defRPr sz="2400">
                <a:solidFill>
                  <a:schemeClr val="tx1"/>
                </a:solidFill>
                <a:latin typeface="Arial" pitchFamily="34" charset="0"/>
                <a:ea typeface="ＭＳ Ｐゴシック" pitchFamily="34" charset="-128"/>
              </a:defRPr>
            </a:lvl3pPr>
            <a:lvl4pPr marL="1600200" indent="-228600" defTabSz="1830388" eaLnBrk="0" hangingPunct="0">
              <a:defRPr sz="2400">
                <a:solidFill>
                  <a:schemeClr val="tx1"/>
                </a:solidFill>
                <a:latin typeface="Arial" pitchFamily="34" charset="0"/>
                <a:ea typeface="ＭＳ Ｐゴシック" pitchFamily="34" charset="-128"/>
              </a:defRPr>
            </a:lvl4pPr>
            <a:lvl5pPr marL="2057400" indent="-228600" defTabSz="1830388" eaLnBrk="0" hangingPunct="0">
              <a:defRPr sz="2400">
                <a:solidFill>
                  <a:schemeClr val="tx1"/>
                </a:solidFill>
                <a:latin typeface="Arial" pitchFamily="34" charset="0"/>
                <a:ea typeface="ＭＳ Ｐゴシック" pitchFamily="34" charset="-128"/>
              </a:defRPr>
            </a:lvl5pPr>
            <a:lvl6pPr marL="25146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defRPr/>
            </a:pPr>
            <a:endParaRPr lang="en-US" altLang="en-US" sz="3500">
              <a:latin typeface="Tahoma" pitchFamily="34" charset="0"/>
              <a:cs typeface="+mn-cs"/>
            </a:endParaRPr>
          </a:p>
        </p:txBody>
      </p:sp>
      <p:pic>
        <p:nvPicPr>
          <p:cNvPr id="9" name="Picture 17" descr="broad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165763" y="13563600"/>
            <a:ext cx="350837"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 Box 18"/>
          <p:cNvSpPr txBox="1">
            <a:spLocks noChangeArrowheads="1"/>
          </p:cNvSpPr>
          <p:nvPr userDrawn="1"/>
        </p:nvSpPr>
        <p:spPr bwMode="auto">
          <a:xfrm>
            <a:off x="14089063" y="13577888"/>
            <a:ext cx="3970337" cy="350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1830388" eaLnBrk="0" hangingPunct="0">
              <a:defRPr sz="2400">
                <a:solidFill>
                  <a:schemeClr val="tx1"/>
                </a:solidFill>
                <a:latin typeface="Arial" charset="0"/>
                <a:ea typeface="ＭＳ Ｐゴシック" charset="0"/>
                <a:cs typeface="ＭＳ Ｐゴシック" charset="0"/>
              </a:defRPr>
            </a:lvl1pPr>
            <a:lvl2pPr marL="742950" indent="-285750" defTabSz="1830388" eaLnBrk="0" hangingPunct="0">
              <a:defRPr sz="2400">
                <a:solidFill>
                  <a:schemeClr val="tx1"/>
                </a:solidFill>
                <a:latin typeface="Arial" charset="0"/>
                <a:ea typeface="ＭＳ Ｐゴシック" charset="0"/>
              </a:defRPr>
            </a:lvl2pPr>
            <a:lvl3pPr marL="1143000" indent="-228600" defTabSz="1830388" eaLnBrk="0" hangingPunct="0">
              <a:defRPr sz="2400">
                <a:solidFill>
                  <a:schemeClr val="tx1"/>
                </a:solidFill>
                <a:latin typeface="Arial" charset="0"/>
                <a:ea typeface="ＭＳ Ｐゴシック" charset="0"/>
              </a:defRPr>
            </a:lvl3pPr>
            <a:lvl4pPr marL="1600200" indent="-228600" defTabSz="1830388" eaLnBrk="0" hangingPunct="0">
              <a:defRPr sz="2400">
                <a:solidFill>
                  <a:schemeClr val="tx1"/>
                </a:solidFill>
                <a:latin typeface="Arial" charset="0"/>
                <a:ea typeface="ＭＳ Ｐゴシック" charset="0"/>
              </a:defRPr>
            </a:lvl4pPr>
            <a:lvl5pPr marL="2057400" indent="-228600" defTabSz="1830388" eaLnBrk="0" hangingPunct="0">
              <a:defRPr sz="2400">
                <a:solidFill>
                  <a:schemeClr val="tx1"/>
                </a:solidFill>
                <a:latin typeface="Arial" charset="0"/>
                <a:ea typeface="ＭＳ Ｐゴシック" charset="0"/>
              </a:defRPr>
            </a:lvl5pPr>
            <a:lvl6pPr marL="2514600" indent="-228600" defTabSz="18303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18303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18303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1830388"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en-US" sz="1700">
                <a:latin typeface="Tahoma" charset="0"/>
              </a:rPr>
              <a:t>The Broad Institute of MIT and Harvard</a:t>
            </a:r>
          </a:p>
        </p:txBody>
      </p:sp>
    </p:spTree>
    <p:extLst>
      <p:ext uri="{BB962C8B-B14F-4D97-AF65-F5344CB8AC3E}">
        <p14:creationId xmlns:p14="http://schemas.microsoft.com/office/powerpoint/2010/main" val="989397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609600" y="106361"/>
            <a:ext cx="7924800" cy="655638"/>
          </a:xfrm>
        </p:spPr>
        <p:txBody>
          <a:bodyPr/>
          <a:lstStyle>
            <a:lvl1pPr>
              <a:defRPr sz="3800" b="1">
                <a:latin typeface="Times" pitchFamily="2" charset="0"/>
              </a:defRPr>
            </a:lvl1pPr>
          </a:lstStyle>
          <a:p>
            <a:r>
              <a:rPr lang="en-US" dirty="0"/>
              <a:t>Click to edit Master title style</a:t>
            </a:r>
          </a:p>
        </p:txBody>
      </p:sp>
      <p:sp>
        <p:nvSpPr>
          <p:cNvPr id="5" name="Slide Number Placeholder 4"/>
          <p:cNvSpPr>
            <a:spLocks noGrp="1"/>
          </p:cNvSpPr>
          <p:nvPr>
            <p:ph type="sldNum" sz="quarter" idx="12"/>
          </p:nvPr>
        </p:nvSpPr>
        <p:spPr>
          <a:xfrm>
            <a:off x="8534400" y="606425"/>
            <a:ext cx="527050" cy="152400"/>
          </a:xfrm>
        </p:spPr>
        <p:txBody>
          <a:bodyPr lIns="0" tIns="0" rIns="0" bIns="0" anchor="b" anchorCtr="0"/>
          <a:lstStyle>
            <a:lvl1pPr algn="r">
              <a:defRPr sz="1200">
                <a:latin typeface="Arial" charset="0"/>
                <a:ea typeface="Arial" charset="0"/>
                <a:cs typeface="Arial" charset="0"/>
              </a:defRPr>
            </a:lvl1pPr>
          </a:lstStyle>
          <a:p>
            <a:pPr>
              <a:defRPr/>
            </a:pPr>
            <a:fld id="{9BAA833E-05C9-0B46-8736-69229DC0BBB0}" type="slidenum">
              <a:rPr lang="en-US" smtClean="0"/>
              <a:pPr>
                <a:defRPr/>
              </a:pPr>
              <a:t>‹#›</a:t>
            </a:fld>
            <a:r>
              <a:rPr lang="en-US" dirty="0"/>
              <a:t>/9</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106361"/>
            <a:ext cx="628767" cy="655638"/>
          </a:xfrm>
          <a:prstGeom prst="rect">
            <a:avLst/>
          </a:prstGeom>
        </p:spPr>
      </p:pic>
      <p:cxnSp>
        <p:nvCxnSpPr>
          <p:cNvPr id="8" name="Straight Connector 7"/>
          <p:cNvCxnSpPr>
            <a:cxnSpLocks noChangeShapeType="1"/>
          </p:cNvCxnSpPr>
          <p:nvPr userDrawn="1"/>
        </p:nvCxnSpPr>
        <p:spPr bwMode="auto">
          <a:xfrm flipV="1">
            <a:off x="76200" y="758825"/>
            <a:ext cx="8985250" cy="3175"/>
          </a:xfrm>
          <a:prstGeom prst="line">
            <a:avLst/>
          </a:prstGeom>
          <a:noFill/>
          <a:ln w="19050">
            <a:solidFill>
              <a:srgbClr val="96BBD6"/>
            </a:solidFill>
            <a:round/>
            <a:headEnd/>
            <a:tailEnd/>
          </a:ln>
          <a:effectLst>
            <a:outerShdw blurRad="63500" dist="12700" dir="5400000" algn="t" rotWithShape="0">
              <a:srgbClr val="000000">
                <a:alpha val="25000"/>
              </a:srgbClr>
            </a:outerShdw>
          </a:effectLst>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209301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609600" y="106361"/>
            <a:ext cx="7924800" cy="655638"/>
          </a:xfrm>
        </p:spPr>
        <p:txBody>
          <a:bodyPr/>
          <a:lstStyle>
            <a:lvl1pPr>
              <a:defRPr sz="3800" b="1">
                <a:latin typeface="Times" pitchFamily="2" charset="0"/>
              </a:defRPr>
            </a:lvl1pPr>
          </a:lstStyle>
          <a:p>
            <a:r>
              <a:rPr lang="en-US" dirty="0"/>
              <a:t>Click to edit Master title style</a:t>
            </a:r>
          </a:p>
        </p:txBody>
      </p:sp>
      <p:sp>
        <p:nvSpPr>
          <p:cNvPr id="5" name="Slide Number Placeholder 4"/>
          <p:cNvSpPr>
            <a:spLocks noGrp="1"/>
          </p:cNvSpPr>
          <p:nvPr>
            <p:ph type="sldNum" sz="quarter" idx="12"/>
          </p:nvPr>
        </p:nvSpPr>
        <p:spPr>
          <a:xfrm>
            <a:off x="8534400" y="606425"/>
            <a:ext cx="527050" cy="152400"/>
          </a:xfrm>
        </p:spPr>
        <p:txBody>
          <a:bodyPr lIns="0" tIns="0" rIns="0" bIns="0" anchor="b" anchorCtr="0"/>
          <a:lstStyle>
            <a:lvl1pPr algn="r">
              <a:defRPr sz="1200">
                <a:latin typeface="Arial" charset="0"/>
                <a:ea typeface="Arial" charset="0"/>
                <a:cs typeface="Arial" charset="0"/>
              </a:defRPr>
            </a:lvl1pPr>
          </a:lstStyle>
          <a:p>
            <a:pPr>
              <a:defRPr/>
            </a:pPr>
            <a:fld id="{9BAA833E-05C9-0B46-8736-69229DC0BBB0}" type="slidenum">
              <a:rPr lang="en-US" smtClean="0"/>
              <a:pPr>
                <a:defRPr/>
              </a:pPr>
              <a:t>‹#›</a:t>
            </a:fld>
            <a:r>
              <a:rPr lang="en-US"/>
              <a:t>/10</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106361"/>
            <a:ext cx="628767" cy="655638"/>
          </a:xfrm>
          <a:prstGeom prst="rect">
            <a:avLst/>
          </a:prstGeom>
        </p:spPr>
      </p:pic>
      <p:cxnSp>
        <p:nvCxnSpPr>
          <p:cNvPr id="8" name="Straight Connector 7"/>
          <p:cNvCxnSpPr>
            <a:cxnSpLocks noChangeShapeType="1"/>
          </p:cNvCxnSpPr>
          <p:nvPr userDrawn="1"/>
        </p:nvCxnSpPr>
        <p:spPr bwMode="auto">
          <a:xfrm flipV="1">
            <a:off x="76200" y="758825"/>
            <a:ext cx="8985250" cy="3175"/>
          </a:xfrm>
          <a:prstGeom prst="line">
            <a:avLst/>
          </a:prstGeom>
          <a:noFill/>
          <a:ln w="19050">
            <a:solidFill>
              <a:srgbClr val="96BBD6"/>
            </a:solidFill>
            <a:round/>
            <a:headEnd/>
            <a:tailEnd/>
          </a:ln>
          <a:effectLst>
            <a:outerShdw blurRad="63500" dist="12700" dir="5400000" algn="t" rotWithShape="0">
              <a:srgbClr val="000000">
                <a:alpha val="25000"/>
              </a:srgbClr>
            </a:outerShdw>
          </a:effectLst>
          <a:extLst>
            <a:ext uri="{909E8E84-426E-40dd-AFC4-6F175D3DCCD1}">
              <a14:hiddenFill xmlns:a14="http://schemas.microsoft.com/office/drawing/2010/main" xmlns="">
                <a:noFill/>
              </a14:hiddenFill>
            </a:ext>
          </a:extLst>
        </p:spPr>
      </p:cxnSp>
      <p:sp>
        <p:nvSpPr>
          <p:cNvPr id="4" name="Text Placeholder 3">
            <a:extLst>
              <a:ext uri="{FF2B5EF4-FFF2-40B4-BE49-F238E27FC236}">
                <a16:creationId xmlns:a16="http://schemas.microsoft.com/office/drawing/2014/main" id="{F0FF22B2-6760-E042-BA40-2290BD8EDABB}"/>
              </a:ext>
            </a:extLst>
          </p:cNvPr>
          <p:cNvSpPr>
            <a:spLocks noGrp="1"/>
          </p:cNvSpPr>
          <p:nvPr>
            <p:ph type="body" sz="quarter" idx="13"/>
          </p:nvPr>
        </p:nvSpPr>
        <p:spPr>
          <a:xfrm>
            <a:off x="609600" y="1066800"/>
            <a:ext cx="7924800" cy="55626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48008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457200"/>
            <a:ext cx="8229600" cy="6556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57200" y="1219200"/>
            <a:ext cx="8229600" cy="5257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6"/>
          <p:cNvSpPr>
            <a:spLocks noGrp="1"/>
          </p:cNvSpPr>
          <p:nvPr>
            <p:ph type="dt" sz="half" idx="2"/>
          </p:nvPr>
        </p:nvSpPr>
        <p:spPr>
          <a:xfrm>
            <a:off x="457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sz="1800">
                <a:latin typeface="Arial" charset="0"/>
                <a:ea typeface="ＭＳ Ｐゴシック" pitchFamily="-112" charset="-128"/>
                <a:cs typeface="+mn-cs"/>
              </a:defRPr>
            </a:lvl1pPr>
          </a:lstStyle>
          <a:p>
            <a:pPr>
              <a:defRPr/>
            </a:pPr>
            <a:endParaRPr lang="en-US"/>
          </a:p>
        </p:txBody>
      </p:sp>
      <p:sp>
        <p:nvSpPr>
          <p:cNvPr id="19" name="Footer Placeholder 7"/>
          <p:cNvSpPr>
            <a:spLocks noGrp="1"/>
          </p:cNvSpPr>
          <p:nvPr>
            <p:ph type="ftr" sz="quarter" idx="3"/>
          </p:nvPr>
        </p:nvSpPr>
        <p:spPr>
          <a:xfrm>
            <a:off x="3124200" y="6245225"/>
            <a:ext cx="2895600" cy="476250"/>
          </a:xfrm>
          <a:prstGeom prst="rect">
            <a:avLst/>
          </a:prstGeom>
        </p:spPr>
        <p:txBody>
          <a:bodyPr vert="horz" wrap="square" lIns="91440" tIns="45720" rIns="91440" bIns="45720" numCol="1" anchor="t" anchorCtr="0" compatLnSpc="1">
            <a:prstTxWarp prst="textNoShape">
              <a:avLst/>
            </a:prstTxWarp>
          </a:bodyPr>
          <a:lstStyle>
            <a:lvl1pPr>
              <a:defRPr sz="1800">
                <a:latin typeface="Arial" charset="0"/>
                <a:ea typeface="ＭＳ Ｐゴシック" pitchFamily="-112" charset="-128"/>
                <a:cs typeface="+mn-cs"/>
              </a:defRPr>
            </a:lvl1pPr>
          </a:lstStyle>
          <a:p>
            <a:pPr>
              <a:defRPr/>
            </a:pPr>
            <a:endParaRPr lang="en-US"/>
          </a:p>
        </p:txBody>
      </p:sp>
      <p:sp>
        <p:nvSpPr>
          <p:cNvPr id="20" name="Slide Number Placeholder 8"/>
          <p:cNvSpPr>
            <a:spLocks noGrp="1"/>
          </p:cNvSpPr>
          <p:nvPr>
            <p:ph type="sldNum" sz="quarter" idx="4"/>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sz="1800" smtClean="0"/>
            </a:lvl1pPr>
          </a:lstStyle>
          <a:p>
            <a:pPr>
              <a:defRPr/>
            </a:pPr>
            <a:fld id="{E191F215-FF1E-CE4E-99BE-FDACEC68DB3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325" r:id="rId1"/>
    <p:sldLayoutId id="2147486339" r:id="rId2"/>
    <p:sldLayoutId id="2147486341" r:id="rId3"/>
  </p:sldLayoutIdLst>
  <p:hf hdr="0" ftr="0" dt="0"/>
  <p:txStyles>
    <p:titleStyle>
      <a:lvl1pPr algn="ctr" rtl="0" eaLnBrk="0" fontAlgn="base" hangingPunct="0">
        <a:spcBef>
          <a:spcPct val="0"/>
        </a:spcBef>
        <a:spcAft>
          <a:spcPct val="0"/>
        </a:spcAft>
        <a:defRPr sz="5000">
          <a:solidFill>
            <a:schemeClr val="tx2"/>
          </a:solidFill>
          <a:latin typeface="Times" pitchFamily="2" charset="0"/>
          <a:ea typeface="ＭＳ Ｐゴシック" pitchFamily="-112" charset="-128"/>
          <a:cs typeface="Times" pitchFamily="2" charset="0"/>
        </a:defRPr>
      </a:lvl1pPr>
      <a:lvl2pPr algn="ctr" rtl="0" eaLnBrk="0" fontAlgn="base" hangingPunct="0">
        <a:spcBef>
          <a:spcPct val="0"/>
        </a:spcBef>
        <a:spcAft>
          <a:spcPct val="0"/>
        </a:spcAft>
        <a:defRPr sz="4400">
          <a:solidFill>
            <a:schemeClr val="tx2"/>
          </a:solidFill>
          <a:latin typeface="Arial" charset="0"/>
          <a:ea typeface="ＭＳ Ｐゴシック" pitchFamily="-112" charset="-128"/>
          <a:cs typeface="ＭＳ Ｐゴシック" pitchFamily="-112" charset="-128"/>
        </a:defRPr>
      </a:lvl2pPr>
      <a:lvl3pPr algn="ctr" rtl="0" eaLnBrk="0" fontAlgn="base" hangingPunct="0">
        <a:spcBef>
          <a:spcPct val="0"/>
        </a:spcBef>
        <a:spcAft>
          <a:spcPct val="0"/>
        </a:spcAft>
        <a:defRPr sz="4400">
          <a:solidFill>
            <a:schemeClr val="tx2"/>
          </a:solidFill>
          <a:latin typeface="Arial" charset="0"/>
          <a:ea typeface="ＭＳ Ｐゴシック" pitchFamily="-112" charset="-128"/>
          <a:cs typeface="ＭＳ Ｐゴシック" pitchFamily="-112" charset="-128"/>
        </a:defRPr>
      </a:lvl3pPr>
      <a:lvl4pPr algn="ctr" rtl="0" eaLnBrk="0" fontAlgn="base" hangingPunct="0">
        <a:spcBef>
          <a:spcPct val="0"/>
        </a:spcBef>
        <a:spcAft>
          <a:spcPct val="0"/>
        </a:spcAft>
        <a:defRPr sz="4400">
          <a:solidFill>
            <a:schemeClr val="tx2"/>
          </a:solidFill>
          <a:latin typeface="Arial" charset="0"/>
          <a:ea typeface="ＭＳ Ｐゴシック" pitchFamily="-112" charset="-128"/>
          <a:cs typeface="ＭＳ Ｐゴシック" pitchFamily="-112" charset="-128"/>
        </a:defRPr>
      </a:lvl4pPr>
      <a:lvl5pPr algn="ctr" rtl="0" eaLnBrk="0" fontAlgn="base" hangingPunct="0">
        <a:spcBef>
          <a:spcPct val="0"/>
        </a:spcBef>
        <a:spcAft>
          <a:spcPct val="0"/>
        </a:spcAft>
        <a:defRPr sz="4400">
          <a:solidFill>
            <a:schemeClr val="tx2"/>
          </a:solidFill>
          <a:latin typeface="Arial" charset="0"/>
          <a:ea typeface="ＭＳ Ｐゴシック" pitchFamily="-112" charset="-128"/>
          <a:cs typeface="ＭＳ Ｐゴシック" pitchFamily="-112"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Arial" pitchFamily="34" charset="0"/>
          <a:ea typeface="ＭＳ Ｐゴシック" pitchFamily="-112" charset="-128"/>
          <a:cs typeface="ＭＳ Ｐゴシック" pitchFamily="-112" charset="-128"/>
        </a:defRPr>
      </a:lvl1pPr>
      <a:lvl2pPr marL="742950" indent="-285750" algn="l" rtl="0" eaLnBrk="0" fontAlgn="base" hangingPunct="0">
        <a:spcBef>
          <a:spcPct val="20000"/>
        </a:spcBef>
        <a:spcAft>
          <a:spcPct val="0"/>
        </a:spcAft>
        <a:buChar char="–"/>
        <a:defRPr sz="2800">
          <a:solidFill>
            <a:schemeClr val="tx1"/>
          </a:solidFill>
          <a:latin typeface="Arial" pitchFamily="34" charset="0"/>
          <a:ea typeface="ＭＳ Ｐゴシック" pitchFamily="-112" charset="-128"/>
          <a:cs typeface="ＭＳ Ｐゴシック"/>
        </a:defRPr>
      </a:lvl2pPr>
      <a:lvl3pPr marL="1143000" indent="-228600" algn="l" rtl="0" eaLnBrk="0" fontAlgn="base" hangingPunct="0">
        <a:spcBef>
          <a:spcPct val="20000"/>
        </a:spcBef>
        <a:spcAft>
          <a:spcPct val="0"/>
        </a:spcAft>
        <a:buChar char="•"/>
        <a:defRPr sz="2400">
          <a:solidFill>
            <a:schemeClr val="tx1"/>
          </a:solidFill>
          <a:latin typeface="Arial" pitchFamily="34" charset="0"/>
          <a:ea typeface="ヒラギノ角ゴ Pro W3" charset="-128"/>
          <a:cs typeface="ＭＳ Ｐゴシック"/>
        </a:defRPr>
      </a:lvl3pPr>
      <a:lvl4pPr marL="1600200" indent="-228600" algn="l" rtl="0" eaLnBrk="0" fontAlgn="base" hangingPunct="0">
        <a:spcBef>
          <a:spcPct val="20000"/>
        </a:spcBef>
        <a:spcAft>
          <a:spcPct val="0"/>
        </a:spcAft>
        <a:buChar char="–"/>
        <a:defRPr sz="2000">
          <a:solidFill>
            <a:schemeClr val="tx1"/>
          </a:solidFill>
          <a:latin typeface="Arial" pitchFamily="34" charset="0"/>
          <a:ea typeface="ヒラギノ角ゴ Pro W3" charset="-128"/>
          <a:cs typeface="ＭＳ Ｐゴシック"/>
        </a:defRPr>
      </a:lvl4pPr>
      <a:lvl5pPr marL="2057400" indent="-228600" algn="l" rtl="0" eaLnBrk="0" fontAlgn="base" hangingPunct="0">
        <a:spcBef>
          <a:spcPct val="20000"/>
        </a:spcBef>
        <a:spcAft>
          <a:spcPct val="0"/>
        </a:spcAft>
        <a:buChar char="»"/>
        <a:defRPr sz="2000">
          <a:solidFill>
            <a:schemeClr val="tx1"/>
          </a:solidFill>
          <a:latin typeface="Arial" pitchFamily="34" charset="0"/>
          <a:ea typeface="ヒラギノ角ゴ Pro W3" charset="-128"/>
          <a:cs typeface="ＭＳ Ｐゴシック"/>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7.tiff"/><Relationship Id="rId4" Type="http://schemas.openxmlformats.org/officeDocument/2006/relationships/image" Target="../media/image230.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9.tiff"/><Relationship Id="rId4" Type="http://schemas.openxmlformats.org/officeDocument/2006/relationships/image" Target="../media/image18.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ctrTitle" idx="4294967295"/>
          </p:nvPr>
        </p:nvSpPr>
        <p:spPr>
          <a:xfrm>
            <a:off x="1752600" y="2133600"/>
            <a:ext cx="7239000" cy="1470025"/>
          </a:xfrm>
        </p:spPr>
        <p:txBody>
          <a:bodyPr/>
          <a:lstStyle/>
          <a:p>
            <a:pPr eaLnBrk="1" hangingPunct="1"/>
            <a:r>
              <a:rPr lang="en-US" sz="4200" b="1" dirty="0">
                <a:latin typeface="Times" pitchFamily="2" charset="0"/>
                <a:ea typeface="ＭＳ Ｐゴシック" charset="0"/>
                <a:cs typeface="ＭＳ Ｐゴシック" charset="0"/>
              </a:rPr>
              <a:t>Differential Gene Expression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362200"/>
            <a:ext cx="1114286" cy="116190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GenePattern-heatmap.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57400" y="1600200"/>
            <a:ext cx="5314286" cy="4724400"/>
          </a:xfrm>
          <a:prstGeom prst="rect">
            <a:avLst/>
          </a:prstGeom>
        </p:spPr>
      </p:pic>
      <p:sp>
        <p:nvSpPr>
          <p:cNvPr id="10242" name="Rectangle 2"/>
          <p:cNvSpPr>
            <a:spLocks noGrp="1" noChangeArrowheads="1"/>
          </p:cNvSpPr>
          <p:nvPr>
            <p:ph type="title"/>
          </p:nvPr>
        </p:nvSpPr>
        <p:spPr/>
        <p:txBody>
          <a:bodyPr>
            <a:normAutofit fontScale="90000"/>
          </a:bodyPr>
          <a:lstStyle/>
          <a:p>
            <a:r>
              <a:rPr lang="en-US" dirty="0">
                <a:cs typeface="Arial" panose="020B0604020202020204" pitchFamily="34" charset="0"/>
              </a:rPr>
              <a:t>Gene Expression Matrix</a:t>
            </a:r>
          </a:p>
        </p:txBody>
      </p:sp>
      <p:sp>
        <p:nvSpPr>
          <p:cNvPr id="10363" name="Rectangle 123"/>
          <p:cNvSpPr>
            <a:spLocks noChangeArrowheads="1"/>
          </p:cNvSpPr>
          <p:nvPr/>
        </p:nvSpPr>
        <p:spPr bwMode="auto">
          <a:xfrm>
            <a:off x="1066800" y="4114800"/>
            <a:ext cx="804862"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r>
              <a:rPr lang="en-US" sz="1600" b="1" dirty="0"/>
              <a:t>Genes</a:t>
            </a:r>
          </a:p>
        </p:txBody>
      </p:sp>
      <p:sp>
        <p:nvSpPr>
          <p:cNvPr id="10365" name="AutoShape 125"/>
          <p:cNvSpPr>
            <a:spLocks noChangeArrowheads="1"/>
          </p:cNvSpPr>
          <p:nvPr/>
        </p:nvSpPr>
        <p:spPr bwMode="auto">
          <a:xfrm>
            <a:off x="609600" y="1143000"/>
            <a:ext cx="1219200" cy="609600"/>
          </a:xfrm>
          <a:prstGeom prst="wedgeRoundRectCallout">
            <a:avLst>
              <a:gd name="adj1" fmla="val 109442"/>
              <a:gd name="adj2" fmla="val 134529"/>
              <a:gd name="adj3" fmla="val 16667"/>
            </a:avLst>
          </a:prstGeom>
          <a:solidFill>
            <a:schemeClr val="bg1"/>
          </a:solidFill>
          <a:ln w="9525">
            <a:solidFill>
              <a:srgbClr val="FF0000"/>
            </a:solidFill>
            <a:miter lim="800000"/>
            <a:headEnd/>
            <a:tailEnd/>
          </a:ln>
        </p:spPr>
        <p:txBody>
          <a:bodyPr wrap="none" anchor="ctr"/>
          <a:lstStyle/>
          <a:p>
            <a:pPr algn="ctr"/>
            <a:r>
              <a:rPr lang="en-US" sz="1400" dirty="0"/>
              <a:t>Sample</a:t>
            </a:r>
          </a:p>
          <a:p>
            <a:pPr algn="ctr"/>
            <a:r>
              <a:rPr lang="en-US" sz="1400" dirty="0"/>
              <a:t>annotations</a:t>
            </a:r>
          </a:p>
        </p:txBody>
      </p:sp>
      <p:sp>
        <p:nvSpPr>
          <p:cNvPr id="10366" name="AutoShape 126"/>
          <p:cNvSpPr>
            <a:spLocks noChangeArrowheads="1"/>
          </p:cNvSpPr>
          <p:nvPr/>
        </p:nvSpPr>
        <p:spPr bwMode="auto">
          <a:xfrm>
            <a:off x="2057400" y="3886200"/>
            <a:ext cx="3048000" cy="1828800"/>
          </a:xfrm>
          <a:prstGeom prst="irregularSeal1">
            <a:avLst/>
          </a:prstGeom>
          <a:solidFill>
            <a:schemeClr val="bg1"/>
          </a:solidFill>
          <a:ln w="9525">
            <a:solidFill>
              <a:srgbClr val="FF0000"/>
            </a:solidFill>
            <a:miter lim="800000"/>
            <a:headEnd/>
            <a:tailEnd/>
          </a:ln>
        </p:spPr>
        <p:txBody>
          <a:bodyPr wrap="none" anchor="ctr"/>
          <a:lstStyle/>
          <a:p>
            <a:pPr algn="ctr"/>
            <a:r>
              <a:rPr lang="en-US" sz="1600" b="1" dirty="0"/>
              <a:t>Gene </a:t>
            </a:r>
          </a:p>
          <a:p>
            <a:pPr algn="ctr"/>
            <a:r>
              <a:rPr lang="en-US" sz="1600" b="1" dirty="0"/>
              <a:t>expression </a:t>
            </a:r>
          </a:p>
          <a:p>
            <a:pPr algn="ctr"/>
            <a:r>
              <a:rPr lang="en-US" sz="1600" b="1" dirty="0"/>
              <a:t>matrix</a:t>
            </a:r>
            <a:endParaRPr lang="en-US" sz="1400" dirty="0"/>
          </a:p>
        </p:txBody>
      </p:sp>
      <p:sp>
        <p:nvSpPr>
          <p:cNvPr id="10364" name="Rectangle 124"/>
          <p:cNvSpPr>
            <a:spLocks noChangeArrowheads="1"/>
          </p:cNvSpPr>
          <p:nvPr/>
        </p:nvSpPr>
        <p:spPr bwMode="auto">
          <a:xfrm>
            <a:off x="2971800" y="1295400"/>
            <a:ext cx="1020763"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r>
              <a:rPr lang="en-US" sz="1600" b="1" dirty="0"/>
              <a:t>Samples</a:t>
            </a:r>
          </a:p>
        </p:txBody>
      </p:sp>
      <p:cxnSp>
        <p:nvCxnSpPr>
          <p:cNvPr id="132" name="Straight Arrow Connector 131"/>
          <p:cNvCxnSpPr/>
          <p:nvPr/>
        </p:nvCxnSpPr>
        <p:spPr>
          <a:xfrm>
            <a:off x="1981200" y="2743200"/>
            <a:ext cx="0" cy="3581400"/>
          </a:xfrm>
          <a:prstGeom prst="straightConnector1">
            <a:avLst/>
          </a:prstGeom>
          <a:ln w="28575" cmpd="sng">
            <a:solidFill>
              <a:srgbClr val="0000FF"/>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2057400" y="1600200"/>
            <a:ext cx="5334000" cy="304800"/>
          </a:xfrm>
          <a:prstGeom prst="rect">
            <a:avLst/>
          </a:prstGeom>
          <a:solidFill>
            <a:schemeClr val="bg1"/>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ectangle 135"/>
          <p:cNvSpPr/>
          <p:nvPr/>
        </p:nvSpPr>
        <p:spPr>
          <a:xfrm>
            <a:off x="5257800" y="1752600"/>
            <a:ext cx="2209800" cy="838200"/>
          </a:xfrm>
          <a:prstGeom prst="rect">
            <a:avLst/>
          </a:prstGeom>
          <a:solidFill>
            <a:schemeClr val="bg1"/>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a:off x="2057400" y="1676400"/>
            <a:ext cx="3124200" cy="0"/>
          </a:xfrm>
          <a:prstGeom prst="straightConnector1">
            <a:avLst/>
          </a:prstGeom>
          <a:ln w="28575" cmpd="sng">
            <a:solidFill>
              <a:srgbClr val="0000FF"/>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37" name="Rectangle 136"/>
          <p:cNvSpPr/>
          <p:nvPr/>
        </p:nvSpPr>
        <p:spPr>
          <a:xfrm>
            <a:off x="7239000" y="2514600"/>
            <a:ext cx="304800" cy="3810000"/>
          </a:xfrm>
          <a:prstGeom prst="rect">
            <a:avLst/>
          </a:prstGeom>
          <a:solidFill>
            <a:schemeClr val="bg1"/>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67" name="AutoShape 127"/>
          <p:cNvSpPr>
            <a:spLocks noChangeArrowheads="1"/>
          </p:cNvSpPr>
          <p:nvPr/>
        </p:nvSpPr>
        <p:spPr bwMode="auto">
          <a:xfrm>
            <a:off x="7467600" y="2590800"/>
            <a:ext cx="1219200" cy="609600"/>
          </a:xfrm>
          <a:prstGeom prst="wedgeRoundRectCallout">
            <a:avLst>
              <a:gd name="adj1" fmla="val -128706"/>
              <a:gd name="adj2" fmla="val 239417"/>
              <a:gd name="adj3" fmla="val 16667"/>
            </a:avLst>
          </a:prstGeom>
          <a:solidFill>
            <a:schemeClr val="bg1"/>
          </a:solidFill>
          <a:ln w="9525">
            <a:solidFill>
              <a:srgbClr val="FF0000"/>
            </a:solidFill>
            <a:miter lim="800000"/>
            <a:headEnd/>
            <a:tailEnd/>
          </a:ln>
        </p:spPr>
        <p:txBody>
          <a:bodyPr wrap="none" anchor="ctr"/>
          <a:lstStyle/>
          <a:p>
            <a:pPr algn="ctr"/>
            <a:r>
              <a:rPr lang="en-US" sz="1400" dirty="0"/>
              <a:t>Gene</a:t>
            </a:r>
          </a:p>
          <a:p>
            <a:pPr algn="ctr"/>
            <a:r>
              <a:rPr lang="en-US" sz="1400" dirty="0"/>
              <a:t>annotations</a:t>
            </a:r>
          </a:p>
        </p:txBody>
      </p:sp>
      <p:sp>
        <p:nvSpPr>
          <p:cNvPr id="5" name="Slide Number Placeholder 4">
            <a:extLst>
              <a:ext uri="{FF2B5EF4-FFF2-40B4-BE49-F238E27FC236}">
                <a16:creationId xmlns:a16="http://schemas.microsoft.com/office/drawing/2014/main" id="{E5B39F7B-69F0-0248-872B-3873427031B0}"/>
              </a:ext>
            </a:extLst>
          </p:cNvPr>
          <p:cNvSpPr>
            <a:spLocks noGrp="1"/>
          </p:cNvSpPr>
          <p:nvPr>
            <p:ph type="sldNum" sz="quarter" idx="12"/>
          </p:nvPr>
        </p:nvSpPr>
        <p:spPr/>
        <p:txBody>
          <a:bodyPr/>
          <a:lstStyle/>
          <a:p>
            <a:pPr>
              <a:defRPr/>
            </a:pPr>
            <a:fld id="{9BAA833E-05C9-0B46-8736-69229DC0BBB0}" type="slidenum">
              <a:rPr lang="en-US" smtClean="0"/>
              <a:pPr>
                <a:defRPr/>
              </a:pPr>
              <a:t>10</a:t>
            </a:fld>
            <a:r>
              <a:rPr lang="en-US"/>
              <a:t>/9</a:t>
            </a:r>
            <a:endParaRPr lang="en-US" dirty="0"/>
          </a:p>
        </p:txBody>
      </p:sp>
    </p:spTree>
    <p:extLst>
      <p:ext uri="{BB962C8B-B14F-4D97-AF65-F5344CB8AC3E}">
        <p14:creationId xmlns:p14="http://schemas.microsoft.com/office/powerpoint/2010/main" val="4144035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B27B4-578E-4B41-8088-06D5A6E263B6}"/>
              </a:ext>
            </a:extLst>
          </p:cNvPr>
          <p:cNvSpPr>
            <a:spLocks noGrp="1"/>
          </p:cNvSpPr>
          <p:nvPr>
            <p:ph type="title"/>
          </p:nvPr>
        </p:nvSpPr>
        <p:spPr/>
        <p:txBody>
          <a:bodyPr/>
          <a:lstStyle/>
          <a:p>
            <a:endParaRPr lang="en-US"/>
          </a:p>
        </p:txBody>
      </p:sp>
      <p:sp>
        <p:nvSpPr>
          <p:cNvPr id="6" name="Rectangle 5">
            <a:extLst>
              <a:ext uri="{FF2B5EF4-FFF2-40B4-BE49-F238E27FC236}">
                <a16:creationId xmlns:a16="http://schemas.microsoft.com/office/drawing/2014/main" id="{6A2F698F-42C3-914E-80C8-C3B62FC88016}"/>
              </a:ext>
            </a:extLst>
          </p:cNvPr>
          <p:cNvSpPr/>
          <p:nvPr/>
        </p:nvSpPr>
        <p:spPr>
          <a:xfrm>
            <a:off x="366860" y="4304353"/>
            <a:ext cx="8382000" cy="923330"/>
          </a:xfrm>
          <a:prstGeom prst="rect">
            <a:avLst/>
          </a:prstGeom>
        </p:spPr>
        <p:txBody>
          <a:bodyPr wrap="square">
            <a:spAutoFit/>
          </a:bodyPr>
          <a:lstStyle/>
          <a:p>
            <a:pPr marL="0" indent="0">
              <a:buFontTx/>
              <a:buNone/>
            </a:pPr>
            <a:r>
              <a:rPr lang="en-US" sz="2700" b="1" kern="0" dirty="0"/>
              <a:t>Example: </a:t>
            </a:r>
            <a:r>
              <a:rPr lang="en-US" sz="2700" kern="0" dirty="0"/>
              <a:t>We are interested in computing similarity between the </a:t>
            </a:r>
            <a:r>
              <a:rPr lang="en-US" sz="2700" b="1" kern="0" dirty="0"/>
              <a:t>phenotypes labels </a:t>
            </a:r>
            <a:r>
              <a:rPr lang="en-US" sz="2700" kern="0" dirty="0"/>
              <a:t>and </a:t>
            </a:r>
            <a:r>
              <a:rPr lang="en-US" sz="2700" b="1" kern="0" dirty="0"/>
              <a:t>a given gene</a:t>
            </a:r>
            <a:r>
              <a:rPr lang="en-US" sz="2700" kern="0" dirty="0"/>
              <a:t>.</a:t>
            </a:r>
          </a:p>
        </p:txBody>
      </p:sp>
      <p:grpSp>
        <p:nvGrpSpPr>
          <p:cNvPr id="30" name="Group 29">
            <a:extLst>
              <a:ext uri="{FF2B5EF4-FFF2-40B4-BE49-F238E27FC236}">
                <a16:creationId xmlns:a16="http://schemas.microsoft.com/office/drawing/2014/main" id="{50D87E8B-CFFA-414C-96A4-43F58BE90D5C}"/>
              </a:ext>
            </a:extLst>
          </p:cNvPr>
          <p:cNvGrpSpPr/>
          <p:nvPr/>
        </p:nvGrpSpPr>
        <p:grpSpPr>
          <a:xfrm>
            <a:off x="366860" y="5169844"/>
            <a:ext cx="8300464" cy="1688156"/>
            <a:chOff x="1285804" y="5126365"/>
            <a:chExt cx="8300464" cy="1688156"/>
          </a:xfrm>
        </p:grpSpPr>
        <p:pic>
          <p:nvPicPr>
            <p:cNvPr id="5" name="Picture 4">
              <a:extLst>
                <a:ext uri="{FF2B5EF4-FFF2-40B4-BE49-F238E27FC236}">
                  <a16:creationId xmlns:a16="http://schemas.microsoft.com/office/drawing/2014/main" id="{DAB50CA4-9878-EA40-8233-96C086E1FD30}"/>
                </a:ext>
              </a:extLst>
            </p:cNvPr>
            <p:cNvPicPr>
              <a:picLocks noChangeAspect="1"/>
            </p:cNvPicPr>
            <p:nvPr/>
          </p:nvPicPr>
          <p:blipFill rotWithShape="1">
            <a:blip r:embed="rId3"/>
            <a:srcRect l="20472"/>
            <a:stretch/>
          </p:blipFill>
          <p:spPr>
            <a:xfrm>
              <a:off x="1600200" y="5126365"/>
              <a:ext cx="5920561" cy="1688156"/>
            </a:xfrm>
            <a:prstGeom prst="rect">
              <a:avLst/>
            </a:prstGeom>
          </p:spPr>
        </p:pic>
        <p:grpSp>
          <p:nvGrpSpPr>
            <p:cNvPr id="24" name="Group 23">
              <a:extLst>
                <a:ext uri="{FF2B5EF4-FFF2-40B4-BE49-F238E27FC236}">
                  <a16:creationId xmlns:a16="http://schemas.microsoft.com/office/drawing/2014/main" id="{49051D8D-8BBD-0D43-B8C4-3C3EF7165DD0}"/>
                </a:ext>
              </a:extLst>
            </p:cNvPr>
            <p:cNvGrpSpPr/>
            <p:nvPr/>
          </p:nvGrpSpPr>
          <p:grpSpPr>
            <a:xfrm>
              <a:off x="8057645" y="5466149"/>
              <a:ext cx="837408" cy="1242958"/>
              <a:chOff x="8057645" y="5466149"/>
              <a:chExt cx="837408" cy="1242958"/>
            </a:xfrm>
          </p:grpSpPr>
          <p:sp>
            <p:nvSpPr>
              <p:cNvPr id="8" name="Rectangle 7">
                <a:extLst>
                  <a:ext uri="{FF2B5EF4-FFF2-40B4-BE49-F238E27FC236}">
                    <a16:creationId xmlns:a16="http://schemas.microsoft.com/office/drawing/2014/main" id="{53B5D821-81AC-5745-BA2C-A4AD4B3CD43D}"/>
                  </a:ext>
                </a:extLst>
              </p:cNvPr>
              <p:cNvSpPr/>
              <p:nvPr/>
            </p:nvSpPr>
            <p:spPr>
              <a:xfrm>
                <a:off x="8057645" y="5466149"/>
                <a:ext cx="691215"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 MC </a:t>
                </a:r>
                <a:endParaRPr lang="en-US" sz="1800" dirty="0"/>
              </a:p>
            </p:txBody>
          </p:sp>
          <p:sp>
            <p:nvSpPr>
              <p:cNvPr id="9" name="Rectangle 8">
                <a:extLst>
                  <a:ext uri="{FF2B5EF4-FFF2-40B4-BE49-F238E27FC236}">
                    <a16:creationId xmlns:a16="http://schemas.microsoft.com/office/drawing/2014/main" id="{B6E5D674-583F-4B44-AD92-075924F72FD0}"/>
                  </a:ext>
                </a:extLst>
              </p:cNvPr>
              <p:cNvSpPr/>
              <p:nvPr/>
            </p:nvSpPr>
            <p:spPr>
              <a:xfrm>
                <a:off x="8077200" y="5762184"/>
                <a:ext cx="691215"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1.16</a:t>
                </a:r>
                <a:endParaRPr lang="en-US" sz="1800" dirty="0"/>
              </a:p>
            </p:txBody>
          </p:sp>
          <p:sp>
            <p:nvSpPr>
              <p:cNvPr id="10" name="Rectangle 9">
                <a:extLst>
                  <a:ext uri="{FF2B5EF4-FFF2-40B4-BE49-F238E27FC236}">
                    <a16:creationId xmlns:a16="http://schemas.microsoft.com/office/drawing/2014/main" id="{498DABBB-154C-4248-80C0-74F00501B567}"/>
                  </a:ext>
                </a:extLst>
              </p:cNvPr>
              <p:cNvSpPr/>
              <p:nvPr/>
            </p:nvSpPr>
            <p:spPr>
              <a:xfrm>
                <a:off x="8077200" y="6033348"/>
                <a:ext cx="691215"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0.72</a:t>
                </a:r>
                <a:endParaRPr lang="en-US" sz="1800" dirty="0"/>
              </a:p>
            </p:txBody>
          </p:sp>
          <p:sp>
            <p:nvSpPr>
              <p:cNvPr id="11" name="Rectangle 10">
                <a:extLst>
                  <a:ext uri="{FF2B5EF4-FFF2-40B4-BE49-F238E27FC236}">
                    <a16:creationId xmlns:a16="http://schemas.microsoft.com/office/drawing/2014/main" id="{E562A8E2-DF9C-604E-9CF2-B66A5ECB1457}"/>
                  </a:ext>
                </a:extLst>
              </p:cNvPr>
              <p:cNvSpPr/>
              <p:nvPr/>
            </p:nvSpPr>
            <p:spPr>
              <a:xfrm>
                <a:off x="8077200" y="6339775"/>
                <a:ext cx="817853"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0.002</a:t>
                </a:r>
                <a:endParaRPr lang="en-US" sz="1800" dirty="0"/>
              </a:p>
            </p:txBody>
          </p:sp>
        </p:grpSp>
        <p:grpSp>
          <p:nvGrpSpPr>
            <p:cNvPr id="23" name="Group 22">
              <a:extLst>
                <a:ext uri="{FF2B5EF4-FFF2-40B4-BE49-F238E27FC236}">
                  <a16:creationId xmlns:a16="http://schemas.microsoft.com/office/drawing/2014/main" id="{3CF4B591-9A2C-E545-B7BE-C896F4D84611}"/>
                </a:ext>
              </a:extLst>
            </p:cNvPr>
            <p:cNvGrpSpPr/>
            <p:nvPr/>
          </p:nvGrpSpPr>
          <p:grpSpPr>
            <a:xfrm>
              <a:off x="7315200" y="5460784"/>
              <a:ext cx="819610" cy="1248323"/>
              <a:chOff x="7315200" y="5460784"/>
              <a:chExt cx="819610" cy="1248323"/>
            </a:xfrm>
          </p:grpSpPr>
          <p:sp>
            <p:nvSpPr>
              <p:cNvPr id="13" name="Rectangle 12">
                <a:extLst>
                  <a:ext uri="{FF2B5EF4-FFF2-40B4-BE49-F238E27FC236}">
                    <a16:creationId xmlns:a16="http://schemas.microsoft.com/office/drawing/2014/main" id="{D376AEC9-EB90-E648-9ACC-585551C57D14}"/>
                  </a:ext>
                </a:extLst>
              </p:cNvPr>
              <p:cNvSpPr/>
              <p:nvPr/>
            </p:nvSpPr>
            <p:spPr>
              <a:xfrm>
                <a:off x="7441838" y="5460784"/>
                <a:ext cx="691215"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 PC </a:t>
                </a:r>
                <a:endParaRPr lang="en-US" sz="1800" dirty="0"/>
              </a:p>
            </p:txBody>
          </p:sp>
          <p:sp>
            <p:nvSpPr>
              <p:cNvPr id="14" name="Rectangle 13">
                <a:extLst>
                  <a:ext uri="{FF2B5EF4-FFF2-40B4-BE49-F238E27FC236}">
                    <a16:creationId xmlns:a16="http://schemas.microsoft.com/office/drawing/2014/main" id="{66626FCE-85D2-974C-9BAB-8AC1AB779477}"/>
                  </a:ext>
                </a:extLst>
              </p:cNvPr>
              <p:cNvSpPr/>
              <p:nvPr/>
            </p:nvSpPr>
            <p:spPr>
              <a:xfrm>
                <a:off x="7315200" y="5767211"/>
                <a:ext cx="817853"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 0.99</a:t>
                </a:r>
                <a:endParaRPr lang="en-US" sz="1800" dirty="0"/>
              </a:p>
            </p:txBody>
          </p:sp>
          <p:sp>
            <p:nvSpPr>
              <p:cNvPr id="15" name="Rectangle 14">
                <a:extLst>
                  <a:ext uri="{FF2B5EF4-FFF2-40B4-BE49-F238E27FC236}">
                    <a16:creationId xmlns:a16="http://schemas.microsoft.com/office/drawing/2014/main" id="{5F64D9E9-6BE3-D941-B9EF-6BCBADDE66B6}"/>
                  </a:ext>
                </a:extLst>
              </p:cNvPr>
              <p:cNvSpPr/>
              <p:nvPr/>
            </p:nvSpPr>
            <p:spPr>
              <a:xfrm>
                <a:off x="7316956" y="6033348"/>
                <a:ext cx="817853"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-0.98</a:t>
                </a:r>
                <a:endParaRPr lang="en-US" sz="1800" dirty="0"/>
              </a:p>
            </p:txBody>
          </p:sp>
          <p:sp>
            <p:nvSpPr>
              <p:cNvPr id="16" name="Rectangle 15">
                <a:extLst>
                  <a:ext uri="{FF2B5EF4-FFF2-40B4-BE49-F238E27FC236}">
                    <a16:creationId xmlns:a16="http://schemas.microsoft.com/office/drawing/2014/main" id="{77204281-B053-7A44-B5C8-E19CC39C9115}"/>
                  </a:ext>
                </a:extLst>
              </p:cNvPr>
              <p:cNvSpPr/>
              <p:nvPr/>
            </p:nvSpPr>
            <p:spPr>
              <a:xfrm>
                <a:off x="7316957" y="6339775"/>
                <a:ext cx="817853"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-0.08</a:t>
                </a:r>
                <a:endParaRPr lang="en-US" sz="1800" dirty="0"/>
              </a:p>
            </p:txBody>
          </p:sp>
        </p:grpSp>
        <p:grpSp>
          <p:nvGrpSpPr>
            <p:cNvPr id="22" name="Group 21">
              <a:extLst>
                <a:ext uri="{FF2B5EF4-FFF2-40B4-BE49-F238E27FC236}">
                  <a16:creationId xmlns:a16="http://schemas.microsoft.com/office/drawing/2014/main" id="{C4E0131E-2CC7-844A-B547-E344D5019079}"/>
                </a:ext>
              </a:extLst>
            </p:cNvPr>
            <p:cNvGrpSpPr/>
            <p:nvPr/>
          </p:nvGrpSpPr>
          <p:grpSpPr>
            <a:xfrm>
              <a:off x="8763075" y="5470309"/>
              <a:ext cx="823193" cy="1234697"/>
              <a:chOff x="8763075" y="5470309"/>
              <a:chExt cx="823193" cy="1234697"/>
            </a:xfrm>
          </p:grpSpPr>
          <p:sp>
            <p:nvSpPr>
              <p:cNvPr id="18" name="Rectangle 17">
                <a:extLst>
                  <a:ext uri="{FF2B5EF4-FFF2-40B4-BE49-F238E27FC236}">
                    <a16:creationId xmlns:a16="http://schemas.microsoft.com/office/drawing/2014/main" id="{B4DDA76C-4031-2D43-87F3-7801D434E90F}"/>
                  </a:ext>
                </a:extLst>
              </p:cNvPr>
              <p:cNvSpPr/>
              <p:nvPr/>
            </p:nvSpPr>
            <p:spPr>
              <a:xfrm>
                <a:off x="8829064" y="5470309"/>
                <a:ext cx="691215"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 IC </a:t>
                </a:r>
                <a:endParaRPr lang="en-US" sz="1800" dirty="0"/>
              </a:p>
            </p:txBody>
          </p:sp>
          <p:sp>
            <p:nvSpPr>
              <p:cNvPr id="19" name="Rectangle 18">
                <a:extLst>
                  <a:ext uri="{FF2B5EF4-FFF2-40B4-BE49-F238E27FC236}">
                    <a16:creationId xmlns:a16="http://schemas.microsoft.com/office/drawing/2014/main" id="{28172FD3-9513-F24B-AD70-5104C5E67C8B}"/>
                  </a:ext>
                </a:extLst>
              </p:cNvPr>
              <p:cNvSpPr/>
              <p:nvPr/>
            </p:nvSpPr>
            <p:spPr>
              <a:xfrm>
                <a:off x="8763075" y="5766285"/>
                <a:ext cx="817853"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 0.95</a:t>
                </a:r>
                <a:endParaRPr lang="en-US" sz="1800" dirty="0"/>
              </a:p>
            </p:txBody>
          </p:sp>
          <p:sp>
            <p:nvSpPr>
              <p:cNvPr id="20" name="Rectangle 19">
                <a:extLst>
                  <a:ext uri="{FF2B5EF4-FFF2-40B4-BE49-F238E27FC236}">
                    <a16:creationId xmlns:a16="http://schemas.microsoft.com/office/drawing/2014/main" id="{E66E8EC7-A714-464D-AD2C-C9BCB7649EDB}"/>
                  </a:ext>
                </a:extLst>
              </p:cNvPr>
              <p:cNvSpPr/>
              <p:nvPr/>
            </p:nvSpPr>
            <p:spPr>
              <a:xfrm>
                <a:off x="8765745" y="6029247"/>
                <a:ext cx="817853"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-0.87</a:t>
                </a:r>
                <a:endParaRPr lang="en-US" sz="1800" dirty="0"/>
              </a:p>
            </p:txBody>
          </p:sp>
          <p:sp>
            <p:nvSpPr>
              <p:cNvPr id="21" name="Rectangle 20">
                <a:extLst>
                  <a:ext uri="{FF2B5EF4-FFF2-40B4-BE49-F238E27FC236}">
                    <a16:creationId xmlns:a16="http://schemas.microsoft.com/office/drawing/2014/main" id="{8E5431EA-9A1B-B944-80FF-D2DD2AE92A74}"/>
                  </a:ext>
                </a:extLst>
              </p:cNvPr>
              <p:cNvSpPr/>
              <p:nvPr/>
            </p:nvSpPr>
            <p:spPr>
              <a:xfrm>
                <a:off x="8768415" y="6335674"/>
                <a:ext cx="817853"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-0.07</a:t>
                </a:r>
                <a:endParaRPr lang="en-US" sz="1800" dirty="0"/>
              </a:p>
            </p:txBody>
          </p:sp>
        </p:grpSp>
        <p:grpSp>
          <p:nvGrpSpPr>
            <p:cNvPr id="25" name="Group 24">
              <a:extLst>
                <a:ext uri="{FF2B5EF4-FFF2-40B4-BE49-F238E27FC236}">
                  <a16:creationId xmlns:a16="http://schemas.microsoft.com/office/drawing/2014/main" id="{5BC37855-9EE0-944E-9E57-3B9027B7155C}"/>
                </a:ext>
              </a:extLst>
            </p:cNvPr>
            <p:cNvGrpSpPr/>
            <p:nvPr/>
          </p:nvGrpSpPr>
          <p:grpSpPr>
            <a:xfrm>
              <a:off x="1285804" y="5763110"/>
              <a:ext cx="313061" cy="941896"/>
              <a:chOff x="7315200" y="5767211"/>
              <a:chExt cx="313061" cy="941896"/>
            </a:xfrm>
          </p:grpSpPr>
          <p:sp>
            <p:nvSpPr>
              <p:cNvPr id="27" name="Rectangle 26">
                <a:extLst>
                  <a:ext uri="{FF2B5EF4-FFF2-40B4-BE49-F238E27FC236}">
                    <a16:creationId xmlns:a16="http://schemas.microsoft.com/office/drawing/2014/main" id="{612E5AF8-B3F9-0348-B571-6EDE97BAE684}"/>
                  </a:ext>
                </a:extLst>
              </p:cNvPr>
              <p:cNvSpPr/>
              <p:nvPr/>
            </p:nvSpPr>
            <p:spPr>
              <a:xfrm>
                <a:off x="7315200" y="5767211"/>
                <a:ext cx="311304"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a:t>
                </a:r>
                <a:endParaRPr lang="en-US" sz="1800" dirty="0"/>
              </a:p>
            </p:txBody>
          </p:sp>
          <p:sp>
            <p:nvSpPr>
              <p:cNvPr id="28" name="Rectangle 27">
                <a:extLst>
                  <a:ext uri="{FF2B5EF4-FFF2-40B4-BE49-F238E27FC236}">
                    <a16:creationId xmlns:a16="http://schemas.microsoft.com/office/drawing/2014/main" id="{8F7A6CF1-C26C-0F47-8FFC-0285C4FEEA78}"/>
                  </a:ext>
                </a:extLst>
              </p:cNvPr>
              <p:cNvSpPr/>
              <p:nvPr/>
            </p:nvSpPr>
            <p:spPr>
              <a:xfrm>
                <a:off x="7316956" y="6033348"/>
                <a:ext cx="311304"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a:t>
                </a:r>
                <a:endParaRPr lang="en-US" sz="1800" dirty="0"/>
              </a:p>
            </p:txBody>
          </p:sp>
          <p:sp>
            <p:nvSpPr>
              <p:cNvPr id="29" name="Rectangle 28">
                <a:extLst>
                  <a:ext uri="{FF2B5EF4-FFF2-40B4-BE49-F238E27FC236}">
                    <a16:creationId xmlns:a16="http://schemas.microsoft.com/office/drawing/2014/main" id="{DACABF8A-C26E-F544-97D6-9645FABD14C2}"/>
                  </a:ext>
                </a:extLst>
              </p:cNvPr>
              <p:cNvSpPr/>
              <p:nvPr/>
            </p:nvSpPr>
            <p:spPr>
              <a:xfrm>
                <a:off x="7316957" y="6339775"/>
                <a:ext cx="311304"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0</a:t>
                </a:r>
                <a:endParaRPr lang="en-US" sz="1800" dirty="0"/>
              </a:p>
            </p:txBody>
          </p:sp>
        </p:grpSp>
      </p:grpSp>
      <p:sp>
        <p:nvSpPr>
          <p:cNvPr id="4" name="Slide Number Placeholder 3">
            <a:extLst>
              <a:ext uri="{FF2B5EF4-FFF2-40B4-BE49-F238E27FC236}">
                <a16:creationId xmlns:a16="http://schemas.microsoft.com/office/drawing/2014/main" id="{DE0853D9-CCB4-6E45-9A0B-5F6AD5E4294C}"/>
              </a:ext>
            </a:extLst>
          </p:cNvPr>
          <p:cNvSpPr>
            <a:spLocks noGrp="1"/>
          </p:cNvSpPr>
          <p:nvPr>
            <p:ph type="sldNum" sz="quarter" idx="12"/>
          </p:nvPr>
        </p:nvSpPr>
        <p:spPr/>
        <p:txBody>
          <a:bodyPr/>
          <a:lstStyle/>
          <a:p>
            <a:pPr>
              <a:defRPr/>
            </a:pPr>
            <a:fld id="{9BAA833E-05C9-0B46-8736-69229DC0BBB0}" type="slidenum">
              <a:rPr lang="en-US" smtClean="0"/>
              <a:pPr>
                <a:defRPr/>
              </a:pPr>
              <a:t>11</a:t>
            </a:fld>
            <a:r>
              <a:rPr lang="en-US"/>
              <a:t>/10</a:t>
            </a:r>
            <a:endParaRPr lang="en-US" dirty="0"/>
          </a:p>
        </p:txBody>
      </p:sp>
    </p:spTree>
    <p:extLst>
      <p:ext uri="{BB962C8B-B14F-4D97-AF65-F5344CB8AC3E}">
        <p14:creationId xmlns:p14="http://schemas.microsoft.com/office/powerpoint/2010/main" val="166504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AF810-22E7-C149-8376-02CDBF6CDD11}"/>
              </a:ext>
            </a:extLst>
          </p:cNvPr>
          <p:cNvSpPr>
            <a:spLocks noGrp="1"/>
          </p:cNvSpPr>
          <p:nvPr>
            <p:ph type="title"/>
          </p:nvPr>
        </p:nvSpPr>
        <p:spPr/>
        <p:txBody>
          <a:bodyPr/>
          <a:lstStyle/>
          <a:p>
            <a:r>
              <a:rPr lang="en-US" dirty="0"/>
              <a:t>Differential Gene Expression</a:t>
            </a:r>
          </a:p>
        </p:txBody>
      </p:sp>
      <p:grpSp>
        <p:nvGrpSpPr>
          <p:cNvPr id="5" name="Group 4">
            <a:extLst>
              <a:ext uri="{FF2B5EF4-FFF2-40B4-BE49-F238E27FC236}">
                <a16:creationId xmlns:a16="http://schemas.microsoft.com/office/drawing/2014/main" id="{FD59AFC8-6517-F245-B9F7-E78E07D6C372}"/>
              </a:ext>
            </a:extLst>
          </p:cNvPr>
          <p:cNvGrpSpPr/>
          <p:nvPr/>
        </p:nvGrpSpPr>
        <p:grpSpPr>
          <a:xfrm>
            <a:off x="2486608" y="3200400"/>
            <a:ext cx="6502400" cy="2907099"/>
            <a:chOff x="2794000" y="914400"/>
            <a:chExt cx="6502400" cy="2907099"/>
          </a:xfrm>
        </p:grpSpPr>
        <p:pic>
          <p:nvPicPr>
            <p:cNvPr id="3" name="Picture 2">
              <a:extLst>
                <a:ext uri="{FF2B5EF4-FFF2-40B4-BE49-F238E27FC236}">
                  <a16:creationId xmlns:a16="http://schemas.microsoft.com/office/drawing/2014/main" id="{3451597D-13C7-CD45-8E5C-00FF4D6169FD}"/>
                </a:ext>
              </a:extLst>
            </p:cNvPr>
            <p:cNvPicPr>
              <a:picLocks noChangeAspect="1"/>
            </p:cNvPicPr>
            <p:nvPr/>
          </p:nvPicPr>
          <p:blipFill>
            <a:blip r:embed="rId3"/>
            <a:stretch>
              <a:fillRect/>
            </a:stretch>
          </p:blipFill>
          <p:spPr>
            <a:xfrm>
              <a:off x="2794000" y="914400"/>
              <a:ext cx="6350000" cy="2768600"/>
            </a:xfrm>
            <a:prstGeom prst="rect">
              <a:avLst/>
            </a:prstGeom>
          </p:spPr>
        </p:pic>
        <p:sp>
          <p:nvSpPr>
            <p:cNvPr id="4" name="Rectangle 3">
              <a:extLst>
                <a:ext uri="{FF2B5EF4-FFF2-40B4-BE49-F238E27FC236}">
                  <a16:creationId xmlns:a16="http://schemas.microsoft.com/office/drawing/2014/main" id="{8E8F1856-CBA9-B740-BB66-26D507FE2C97}"/>
                </a:ext>
              </a:extLst>
            </p:cNvPr>
            <p:cNvSpPr/>
            <p:nvPr/>
          </p:nvSpPr>
          <p:spPr>
            <a:xfrm>
              <a:off x="4724400" y="3544500"/>
              <a:ext cx="4572000" cy="276999"/>
            </a:xfrm>
            <a:prstGeom prst="rect">
              <a:avLst/>
            </a:prstGeom>
          </p:spPr>
          <p:txBody>
            <a:bodyPr>
              <a:spAutoFit/>
            </a:bodyPr>
            <a:lstStyle/>
            <a:p>
              <a:r>
                <a:rPr lang="en-US" sz="1200" dirty="0"/>
                <a:t>https://genius.com/Biology-genius-the-central-dogma-annotated</a:t>
              </a:r>
            </a:p>
          </p:txBody>
        </p:sp>
      </p:grpSp>
      <p:sp>
        <p:nvSpPr>
          <p:cNvPr id="7" name="Left Brace 6">
            <a:extLst>
              <a:ext uri="{FF2B5EF4-FFF2-40B4-BE49-F238E27FC236}">
                <a16:creationId xmlns:a16="http://schemas.microsoft.com/office/drawing/2014/main" id="{1E87E6FD-DB83-7D46-B28B-FB0B17C0D202}"/>
              </a:ext>
            </a:extLst>
          </p:cNvPr>
          <p:cNvSpPr/>
          <p:nvPr/>
        </p:nvSpPr>
        <p:spPr>
          <a:xfrm rot="16200000">
            <a:off x="5457265" y="-671899"/>
            <a:ext cx="667869" cy="3352800"/>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25B6555F-9A99-F445-ACF9-7CA9DB886A48}"/>
              </a:ext>
            </a:extLst>
          </p:cNvPr>
          <p:cNvSpPr txBox="1"/>
          <p:nvPr/>
        </p:nvSpPr>
        <p:spPr>
          <a:xfrm>
            <a:off x="2562808" y="1447800"/>
            <a:ext cx="6350000" cy="1938992"/>
          </a:xfrm>
          <a:prstGeom prst="rect">
            <a:avLst/>
          </a:prstGeom>
          <a:noFill/>
        </p:spPr>
        <p:txBody>
          <a:bodyPr wrap="square" rtlCol="0">
            <a:spAutoFit/>
          </a:bodyPr>
          <a:lstStyle/>
          <a:p>
            <a:pPr algn="ctr"/>
            <a:r>
              <a:rPr lang="en-US" dirty="0"/>
              <a:t>The “basic units” of DNA are called genes</a:t>
            </a:r>
          </a:p>
          <a:p>
            <a:pPr algn="ctr"/>
            <a:endParaRPr lang="en-US" dirty="0"/>
          </a:p>
          <a:p>
            <a:pPr algn="ctr"/>
            <a:endParaRPr lang="en-US" dirty="0"/>
          </a:p>
          <a:p>
            <a:pPr algn="ctr"/>
            <a:r>
              <a:rPr lang="en-US" dirty="0"/>
              <a:t>DNA </a:t>
            </a:r>
            <a:r>
              <a:rPr lang="en-US" dirty="0">
                <a:sym typeface="Wingdings" pitchFamily="2" charset="2"/>
              </a:rPr>
              <a:t> </a:t>
            </a:r>
            <a:r>
              <a:rPr lang="en-US" dirty="0"/>
              <a:t>RNA </a:t>
            </a:r>
            <a:r>
              <a:rPr lang="en-US" dirty="0">
                <a:sym typeface="Wingdings" pitchFamily="2" charset="2"/>
              </a:rPr>
              <a:t> Protein</a:t>
            </a:r>
          </a:p>
          <a:p>
            <a:pPr algn="ctr"/>
            <a:r>
              <a:rPr lang="en-US" dirty="0">
                <a:sym typeface="Wingdings" pitchFamily="2" charset="2"/>
              </a:rPr>
              <a:t>(</a:t>
            </a:r>
            <a:r>
              <a:rPr lang="en-US" dirty="0"/>
              <a:t>Central dogma of molecular biology</a:t>
            </a:r>
            <a:r>
              <a:rPr lang="en-US" dirty="0">
                <a:sym typeface="Wingdings" pitchFamily="2" charset="2"/>
              </a:rPr>
              <a:t>)</a:t>
            </a:r>
          </a:p>
        </p:txBody>
      </p:sp>
      <p:sp>
        <p:nvSpPr>
          <p:cNvPr id="12" name="Rectangle 11">
            <a:extLst>
              <a:ext uri="{FF2B5EF4-FFF2-40B4-BE49-F238E27FC236}">
                <a16:creationId xmlns:a16="http://schemas.microsoft.com/office/drawing/2014/main" id="{2D0DE748-E0A6-264F-A9FF-DC4EB9520E72}"/>
              </a:ext>
            </a:extLst>
          </p:cNvPr>
          <p:cNvSpPr/>
          <p:nvPr/>
        </p:nvSpPr>
        <p:spPr>
          <a:xfrm>
            <a:off x="2562808" y="6364546"/>
            <a:ext cx="6350000" cy="461665"/>
          </a:xfrm>
          <a:prstGeom prst="rect">
            <a:avLst/>
          </a:prstGeom>
        </p:spPr>
        <p:txBody>
          <a:bodyPr wrap="square">
            <a:spAutoFit/>
          </a:bodyPr>
          <a:lstStyle/>
          <a:p>
            <a:pPr algn="ctr"/>
            <a:r>
              <a:rPr lang="en-US" dirty="0">
                <a:sym typeface="Wingdings" pitchFamily="2" charset="2"/>
              </a:rPr>
              <a:t>Active, ongoing process</a:t>
            </a:r>
          </a:p>
        </p:txBody>
      </p:sp>
      <p:grpSp>
        <p:nvGrpSpPr>
          <p:cNvPr id="15" name="Group 14">
            <a:extLst>
              <a:ext uri="{FF2B5EF4-FFF2-40B4-BE49-F238E27FC236}">
                <a16:creationId xmlns:a16="http://schemas.microsoft.com/office/drawing/2014/main" id="{3BC0DEDF-A448-5D49-AD27-146E05C3E1F2}"/>
              </a:ext>
            </a:extLst>
          </p:cNvPr>
          <p:cNvGrpSpPr/>
          <p:nvPr/>
        </p:nvGrpSpPr>
        <p:grpSpPr>
          <a:xfrm>
            <a:off x="4495800" y="1905000"/>
            <a:ext cx="3467616" cy="708939"/>
            <a:chOff x="4688634" y="3655514"/>
            <a:chExt cx="3467616" cy="708939"/>
          </a:xfrm>
        </p:grpSpPr>
        <p:sp>
          <p:nvSpPr>
            <p:cNvPr id="13" name="Left Brace 12">
              <a:extLst>
                <a:ext uri="{FF2B5EF4-FFF2-40B4-BE49-F238E27FC236}">
                  <a16:creationId xmlns:a16="http://schemas.microsoft.com/office/drawing/2014/main" id="{FC45321C-1747-5549-8A67-675E00858CE5}"/>
                </a:ext>
              </a:extLst>
            </p:cNvPr>
            <p:cNvSpPr/>
            <p:nvPr/>
          </p:nvSpPr>
          <p:spPr>
            <a:xfrm rot="5400000">
              <a:off x="6252382" y="3223098"/>
              <a:ext cx="339607" cy="1943103"/>
            </a:xfrm>
            <a:prstGeom prst="lef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964FD6BB-47B1-5544-8A10-D01B0AD15875}"/>
                </a:ext>
              </a:extLst>
            </p:cNvPr>
            <p:cNvSpPr txBox="1"/>
            <p:nvPr/>
          </p:nvSpPr>
          <p:spPr>
            <a:xfrm>
              <a:off x="4688634" y="3655514"/>
              <a:ext cx="3467616" cy="369332"/>
            </a:xfrm>
            <a:prstGeom prst="rect">
              <a:avLst/>
            </a:prstGeom>
            <a:noFill/>
          </p:spPr>
          <p:txBody>
            <a:bodyPr wrap="none" rtlCol="0">
              <a:spAutoFit/>
            </a:bodyPr>
            <a:lstStyle/>
            <a:p>
              <a:r>
                <a:rPr lang="en-US" sz="1800" dirty="0"/>
                <a:t>Quantifiable “expression” levels </a:t>
              </a:r>
            </a:p>
          </p:txBody>
        </p:sp>
      </p:grpSp>
      <p:sp>
        <p:nvSpPr>
          <p:cNvPr id="6" name="Slide Number Placeholder 5">
            <a:extLst>
              <a:ext uri="{FF2B5EF4-FFF2-40B4-BE49-F238E27FC236}">
                <a16:creationId xmlns:a16="http://schemas.microsoft.com/office/drawing/2014/main" id="{DF159EC1-56C7-8147-9BA8-BE07979A658E}"/>
              </a:ext>
            </a:extLst>
          </p:cNvPr>
          <p:cNvSpPr>
            <a:spLocks noGrp="1"/>
          </p:cNvSpPr>
          <p:nvPr>
            <p:ph type="sldNum" sz="quarter" idx="12"/>
          </p:nvPr>
        </p:nvSpPr>
        <p:spPr/>
        <p:txBody>
          <a:bodyPr/>
          <a:lstStyle/>
          <a:p>
            <a:pPr>
              <a:defRPr/>
            </a:pPr>
            <a:fld id="{9BAA833E-05C9-0B46-8736-69229DC0BBB0}" type="slidenum">
              <a:rPr lang="en-US" smtClean="0"/>
              <a:pPr>
                <a:defRPr/>
              </a:pPr>
              <a:t>12</a:t>
            </a:fld>
            <a:r>
              <a:rPr lang="en-US"/>
              <a:t>/9</a:t>
            </a:r>
            <a:endParaRPr lang="en-US" dirty="0"/>
          </a:p>
        </p:txBody>
      </p:sp>
    </p:spTree>
    <p:extLst>
      <p:ext uri="{BB962C8B-B14F-4D97-AF65-F5344CB8AC3E}">
        <p14:creationId xmlns:p14="http://schemas.microsoft.com/office/powerpoint/2010/main" val="427565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p:tgtEl>
                                          <p:spTgt spid="8">
                                            <p:txEl>
                                              <p:pRg st="0" end="0"/>
                                            </p:txEl>
                                          </p:spTgt>
                                        </p:tgtEl>
                                        <p:attrNameLst>
                                          <p:attrName>ppt_y</p:attrName>
                                        </p:attrNameLst>
                                      </p:cBhvr>
                                      <p:tavLst>
                                        <p:tav tm="0">
                                          <p:val>
                                            <p:strVal val="#ppt_y-#ppt_h*1.125000"/>
                                          </p:val>
                                        </p:tav>
                                        <p:tav tm="100000">
                                          <p:val>
                                            <p:strVal val="#ppt_y"/>
                                          </p:val>
                                        </p:tav>
                                      </p:tavLst>
                                    </p:anim>
                                    <p:animEffect transition="in" filter="wipe(down)">
                                      <p:cBhvr>
                                        <p:cTn id="13" dur="500"/>
                                        <p:tgtEl>
                                          <p:spTgt spid="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1" fill="hold" nodeType="click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 calcmode="lin" valueType="num">
                                      <p:cBhvr additive="base">
                                        <p:cTn id="18" dur="500"/>
                                        <p:tgtEl>
                                          <p:spTgt spid="8">
                                            <p:txEl>
                                              <p:pRg st="3" end="3"/>
                                            </p:txEl>
                                          </p:spTgt>
                                        </p:tgtEl>
                                        <p:attrNameLst>
                                          <p:attrName>ppt_y</p:attrName>
                                        </p:attrNameLst>
                                      </p:cBhvr>
                                      <p:tavLst>
                                        <p:tav tm="0">
                                          <p:val>
                                            <p:strVal val="#ppt_y-#ppt_h*1.125000"/>
                                          </p:val>
                                        </p:tav>
                                        <p:tav tm="100000">
                                          <p:val>
                                            <p:strVal val="#ppt_y"/>
                                          </p:val>
                                        </p:tav>
                                      </p:tavLst>
                                    </p:anim>
                                    <p:animEffect transition="in" filter="wipe(down)">
                                      <p:cBhvr>
                                        <p:cTn id="19" dur="500"/>
                                        <p:tgtEl>
                                          <p:spTgt spid="8">
                                            <p:txEl>
                                              <p:pRg st="3" end="3"/>
                                            </p:txEl>
                                          </p:spTgt>
                                        </p:tgtEl>
                                      </p:cBhvr>
                                    </p:animEffect>
                                  </p:childTnLst>
                                </p:cTn>
                              </p:par>
                              <p:par>
                                <p:cTn id="20" presetID="12" presetClass="entr" presetSubtype="1" fill="hold" nodeType="with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 calcmode="lin" valueType="num">
                                      <p:cBhvr additive="base">
                                        <p:cTn id="22" dur="500"/>
                                        <p:tgtEl>
                                          <p:spTgt spid="8">
                                            <p:txEl>
                                              <p:pRg st="4" end="4"/>
                                            </p:txEl>
                                          </p:spTgt>
                                        </p:tgtEl>
                                        <p:attrNameLst>
                                          <p:attrName>ppt_y</p:attrName>
                                        </p:attrNameLst>
                                      </p:cBhvr>
                                      <p:tavLst>
                                        <p:tav tm="0">
                                          <p:val>
                                            <p:strVal val="#ppt_y-#ppt_h*1.125000"/>
                                          </p:val>
                                        </p:tav>
                                        <p:tav tm="100000">
                                          <p:val>
                                            <p:strVal val="#ppt_y"/>
                                          </p:val>
                                        </p:tav>
                                      </p:tavLst>
                                    </p:anim>
                                    <p:animEffect transition="in" filter="wipe(down)">
                                      <p:cBhvr>
                                        <p:cTn id="23" dur="500"/>
                                        <p:tgtEl>
                                          <p:spTgt spid="8">
                                            <p:txEl>
                                              <p:pRg st="4" end="4"/>
                                            </p:txEl>
                                          </p:spTgt>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p:tgtEl>
                                          <p:spTgt spid="12"/>
                                        </p:tgtEl>
                                        <p:attrNameLst>
                                          <p:attrName>ppt_y</p:attrName>
                                        </p:attrNameLst>
                                      </p:cBhvr>
                                      <p:tavLst>
                                        <p:tav tm="0">
                                          <p:val>
                                            <p:strVal val="#ppt_y-#ppt_h*1.125000"/>
                                          </p:val>
                                        </p:tav>
                                        <p:tav tm="100000">
                                          <p:val>
                                            <p:strVal val="#ppt_y"/>
                                          </p:val>
                                        </p:tav>
                                      </p:tavLst>
                                    </p:anim>
                                    <p:animEffect transition="in" filter="wipe(down)">
                                      <p:cBhvr>
                                        <p:cTn id="33" dur="500"/>
                                        <p:tgtEl>
                                          <p:spTgt spid="12"/>
                                        </p:tgtEl>
                                      </p:cBhvr>
                                    </p:animEffect>
                                  </p:childTnLst>
                                </p:cTn>
                              </p:par>
                              <p:par>
                                <p:cTn id="34" presetID="12" presetClass="entr" presetSubtype="4"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Left Brace 2">
            <a:extLst>
              <a:ext uri="{FF2B5EF4-FFF2-40B4-BE49-F238E27FC236}">
                <a16:creationId xmlns:a16="http://schemas.microsoft.com/office/drawing/2014/main" id="{C6A1440E-B6AA-6F43-825F-FC35B8210B37}"/>
              </a:ext>
            </a:extLst>
          </p:cNvPr>
          <p:cNvSpPr/>
          <p:nvPr/>
        </p:nvSpPr>
        <p:spPr>
          <a:xfrm rot="16200000">
            <a:off x="2409266" y="-107027"/>
            <a:ext cx="667869" cy="2133598"/>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3">
            <a:extLst>
              <a:ext uri="{FF2B5EF4-FFF2-40B4-BE49-F238E27FC236}">
                <a16:creationId xmlns:a16="http://schemas.microsoft.com/office/drawing/2014/main" id="{BABD8901-0541-2F4B-B754-59593D2A5442}"/>
              </a:ext>
            </a:extLst>
          </p:cNvPr>
          <p:cNvSpPr/>
          <p:nvPr/>
        </p:nvSpPr>
        <p:spPr>
          <a:xfrm>
            <a:off x="457200" y="1447800"/>
            <a:ext cx="3886200" cy="4762501"/>
          </a:xfrm>
          <a:prstGeom prst="rect">
            <a:avLst/>
          </a:prstGeom>
          <a:solidFill>
            <a:schemeClr val="bg1"/>
          </a:solidFill>
          <a:ln w="63500">
            <a:solidFill>
              <a:srgbClr val="0432FF"/>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solidFill>
                  <a:srgbClr val="0432FF"/>
                </a:solidFill>
              </a:rPr>
              <a:t>Gene “A”, condition “1”</a:t>
            </a:r>
          </a:p>
          <a:p>
            <a:pPr algn="ctr"/>
            <a:r>
              <a:rPr lang="en-US" dirty="0">
                <a:solidFill>
                  <a:srgbClr val="0432FF"/>
                </a:solidFill>
              </a:rPr>
              <a:t>E.g., normal cell</a:t>
            </a:r>
          </a:p>
        </p:txBody>
      </p:sp>
      <p:sp>
        <p:nvSpPr>
          <p:cNvPr id="5" name="Title 4">
            <a:extLst>
              <a:ext uri="{FF2B5EF4-FFF2-40B4-BE49-F238E27FC236}">
                <a16:creationId xmlns:a16="http://schemas.microsoft.com/office/drawing/2014/main" id="{D8282607-F70D-E344-B4BB-CB8B9DCF08F3}"/>
              </a:ext>
            </a:extLst>
          </p:cNvPr>
          <p:cNvSpPr>
            <a:spLocks noGrp="1"/>
          </p:cNvSpPr>
          <p:nvPr>
            <p:ph type="title"/>
          </p:nvPr>
        </p:nvSpPr>
        <p:spPr/>
        <p:txBody>
          <a:bodyPr/>
          <a:lstStyle/>
          <a:p>
            <a:r>
              <a:rPr lang="en-US" dirty="0"/>
              <a:t>Differential Gene Expression</a:t>
            </a:r>
          </a:p>
        </p:txBody>
      </p:sp>
      <p:pic>
        <p:nvPicPr>
          <p:cNvPr id="2" name="Picture 1">
            <a:extLst>
              <a:ext uri="{FF2B5EF4-FFF2-40B4-BE49-F238E27FC236}">
                <a16:creationId xmlns:a16="http://schemas.microsoft.com/office/drawing/2014/main" id="{916BD388-2385-5342-847D-EDEE727D69E3}"/>
              </a:ext>
            </a:extLst>
          </p:cNvPr>
          <p:cNvPicPr>
            <a:picLocks noChangeAspect="1"/>
          </p:cNvPicPr>
          <p:nvPr/>
        </p:nvPicPr>
        <p:blipFill>
          <a:blip r:embed="rId2"/>
          <a:stretch>
            <a:fillRect/>
          </a:stretch>
        </p:blipFill>
        <p:spPr>
          <a:xfrm>
            <a:off x="977901" y="2895600"/>
            <a:ext cx="1397000" cy="622300"/>
          </a:xfrm>
          <a:prstGeom prst="rect">
            <a:avLst/>
          </a:prstGeom>
        </p:spPr>
      </p:pic>
      <p:pic>
        <p:nvPicPr>
          <p:cNvPr id="6" name="Picture 5">
            <a:extLst>
              <a:ext uri="{FF2B5EF4-FFF2-40B4-BE49-F238E27FC236}">
                <a16:creationId xmlns:a16="http://schemas.microsoft.com/office/drawing/2014/main" id="{4D168FEE-39C3-3E46-8FB0-3CDAF9AE5C27}"/>
              </a:ext>
            </a:extLst>
          </p:cNvPr>
          <p:cNvPicPr>
            <a:picLocks noChangeAspect="1"/>
          </p:cNvPicPr>
          <p:nvPr/>
        </p:nvPicPr>
        <p:blipFill>
          <a:blip r:embed="rId2"/>
          <a:stretch>
            <a:fillRect/>
          </a:stretch>
        </p:blipFill>
        <p:spPr>
          <a:xfrm>
            <a:off x="2044700" y="4800600"/>
            <a:ext cx="1397000" cy="622300"/>
          </a:xfrm>
          <a:prstGeom prst="rect">
            <a:avLst/>
          </a:prstGeom>
        </p:spPr>
      </p:pic>
      <p:sp>
        <p:nvSpPr>
          <p:cNvPr id="7" name="Rectangle 6">
            <a:extLst>
              <a:ext uri="{FF2B5EF4-FFF2-40B4-BE49-F238E27FC236}">
                <a16:creationId xmlns:a16="http://schemas.microsoft.com/office/drawing/2014/main" id="{65F9CD8B-542C-504B-A5F9-EF95D1C8D3D5}"/>
              </a:ext>
            </a:extLst>
          </p:cNvPr>
          <p:cNvSpPr/>
          <p:nvPr/>
        </p:nvSpPr>
        <p:spPr>
          <a:xfrm>
            <a:off x="4724400" y="1447799"/>
            <a:ext cx="3886200" cy="4762501"/>
          </a:xfrm>
          <a:prstGeom prst="rect">
            <a:avLst/>
          </a:prstGeom>
          <a:solidFill>
            <a:schemeClr val="bg1"/>
          </a:solidFill>
          <a:ln w="63500">
            <a:solidFill>
              <a:srgbClr val="FF0000"/>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solidFill>
                  <a:srgbClr val="FF0000"/>
                </a:solidFill>
              </a:rPr>
              <a:t>Gene “A”, condition “2”</a:t>
            </a:r>
          </a:p>
          <a:p>
            <a:pPr algn="ctr"/>
            <a:r>
              <a:rPr lang="en-US" dirty="0">
                <a:solidFill>
                  <a:srgbClr val="FF0000"/>
                </a:solidFill>
              </a:rPr>
              <a:t>E.g., cancer cell</a:t>
            </a:r>
          </a:p>
        </p:txBody>
      </p:sp>
      <p:pic>
        <p:nvPicPr>
          <p:cNvPr id="8" name="Picture 7">
            <a:extLst>
              <a:ext uri="{FF2B5EF4-FFF2-40B4-BE49-F238E27FC236}">
                <a16:creationId xmlns:a16="http://schemas.microsoft.com/office/drawing/2014/main" id="{267F1C67-D5AC-4645-BC63-89002E1CE347}"/>
              </a:ext>
            </a:extLst>
          </p:cNvPr>
          <p:cNvPicPr>
            <a:picLocks noChangeAspect="1"/>
          </p:cNvPicPr>
          <p:nvPr/>
        </p:nvPicPr>
        <p:blipFill>
          <a:blip r:embed="rId2"/>
          <a:stretch>
            <a:fillRect/>
          </a:stretch>
        </p:blipFill>
        <p:spPr>
          <a:xfrm>
            <a:off x="4810354" y="2252613"/>
            <a:ext cx="1397000" cy="622300"/>
          </a:xfrm>
          <a:prstGeom prst="rect">
            <a:avLst/>
          </a:prstGeom>
        </p:spPr>
      </p:pic>
      <p:pic>
        <p:nvPicPr>
          <p:cNvPr id="9" name="Picture 8">
            <a:extLst>
              <a:ext uri="{FF2B5EF4-FFF2-40B4-BE49-F238E27FC236}">
                <a16:creationId xmlns:a16="http://schemas.microsoft.com/office/drawing/2014/main" id="{B056941A-2D59-AB44-8423-0EA1CDDA4AA1}"/>
              </a:ext>
            </a:extLst>
          </p:cNvPr>
          <p:cNvPicPr>
            <a:picLocks noChangeAspect="1"/>
          </p:cNvPicPr>
          <p:nvPr/>
        </p:nvPicPr>
        <p:blipFill>
          <a:blip r:embed="rId2"/>
          <a:stretch>
            <a:fillRect/>
          </a:stretch>
        </p:blipFill>
        <p:spPr>
          <a:xfrm>
            <a:off x="6369639" y="2245525"/>
            <a:ext cx="1397000" cy="622300"/>
          </a:xfrm>
          <a:prstGeom prst="rect">
            <a:avLst/>
          </a:prstGeom>
        </p:spPr>
      </p:pic>
      <p:pic>
        <p:nvPicPr>
          <p:cNvPr id="10" name="Picture 9">
            <a:extLst>
              <a:ext uri="{FF2B5EF4-FFF2-40B4-BE49-F238E27FC236}">
                <a16:creationId xmlns:a16="http://schemas.microsoft.com/office/drawing/2014/main" id="{A32904A5-FD73-2448-9B57-9AD613FD8F62}"/>
              </a:ext>
            </a:extLst>
          </p:cNvPr>
          <p:cNvPicPr>
            <a:picLocks noChangeAspect="1"/>
          </p:cNvPicPr>
          <p:nvPr/>
        </p:nvPicPr>
        <p:blipFill>
          <a:blip r:embed="rId2"/>
          <a:stretch>
            <a:fillRect/>
          </a:stretch>
        </p:blipFill>
        <p:spPr>
          <a:xfrm>
            <a:off x="5270500" y="3260331"/>
            <a:ext cx="1397000" cy="622300"/>
          </a:xfrm>
          <a:prstGeom prst="rect">
            <a:avLst/>
          </a:prstGeom>
        </p:spPr>
      </p:pic>
      <p:pic>
        <p:nvPicPr>
          <p:cNvPr id="11" name="Picture 10">
            <a:extLst>
              <a:ext uri="{FF2B5EF4-FFF2-40B4-BE49-F238E27FC236}">
                <a16:creationId xmlns:a16="http://schemas.microsoft.com/office/drawing/2014/main" id="{0007666D-3D02-8441-B0D3-8D619BF3B603}"/>
              </a:ext>
            </a:extLst>
          </p:cNvPr>
          <p:cNvPicPr>
            <a:picLocks noChangeAspect="1"/>
          </p:cNvPicPr>
          <p:nvPr/>
        </p:nvPicPr>
        <p:blipFill>
          <a:blip r:embed="rId2"/>
          <a:stretch>
            <a:fillRect/>
          </a:stretch>
        </p:blipFill>
        <p:spPr>
          <a:xfrm>
            <a:off x="6937146" y="3500486"/>
            <a:ext cx="1397000" cy="622300"/>
          </a:xfrm>
          <a:prstGeom prst="rect">
            <a:avLst/>
          </a:prstGeom>
        </p:spPr>
      </p:pic>
      <p:pic>
        <p:nvPicPr>
          <p:cNvPr id="12" name="Picture 11">
            <a:extLst>
              <a:ext uri="{FF2B5EF4-FFF2-40B4-BE49-F238E27FC236}">
                <a16:creationId xmlns:a16="http://schemas.microsoft.com/office/drawing/2014/main" id="{271C086B-AABC-2D4F-B5E8-52D5B5D95494}"/>
              </a:ext>
            </a:extLst>
          </p:cNvPr>
          <p:cNvPicPr>
            <a:picLocks noChangeAspect="1"/>
          </p:cNvPicPr>
          <p:nvPr/>
        </p:nvPicPr>
        <p:blipFill>
          <a:blip r:embed="rId2"/>
          <a:stretch>
            <a:fillRect/>
          </a:stretch>
        </p:blipFill>
        <p:spPr>
          <a:xfrm>
            <a:off x="5112732" y="3999256"/>
            <a:ext cx="1397000" cy="622300"/>
          </a:xfrm>
          <a:prstGeom prst="rect">
            <a:avLst/>
          </a:prstGeom>
        </p:spPr>
      </p:pic>
      <p:pic>
        <p:nvPicPr>
          <p:cNvPr id="13" name="Picture 12">
            <a:extLst>
              <a:ext uri="{FF2B5EF4-FFF2-40B4-BE49-F238E27FC236}">
                <a16:creationId xmlns:a16="http://schemas.microsoft.com/office/drawing/2014/main" id="{4893EC11-6CF2-124D-9B07-7A0A9F9DB622}"/>
              </a:ext>
            </a:extLst>
          </p:cNvPr>
          <p:cNvPicPr>
            <a:picLocks noChangeAspect="1"/>
          </p:cNvPicPr>
          <p:nvPr/>
        </p:nvPicPr>
        <p:blipFill>
          <a:blip r:embed="rId2"/>
          <a:stretch>
            <a:fillRect/>
          </a:stretch>
        </p:blipFill>
        <p:spPr>
          <a:xfrm>
            <a:off x="6509732" y="4323335"/>
            <a:ext cx="1397000" cy="622300"/>
          </a:xfrm>
          <a:prstGeom prst="rect">
            <a:avLst/>
          </a:prstGeom>
        </p:spPr>
      </p:pic>
      <p:pic>
        <p:nvPicPr>
          <p:cNvPr id="14" name="Picture 13">
            <a:extLst>
              <a:ext uri="{FF2B5EF4-FFF2-40B4-BE49-F238E27FC236}">
                <a16:creationId xmlns:a16="http://schemas.microsoft.com/office/drawing/2014/main" id="{ECB5DACA-797E-1041-870D-951295AA0E4C}"/>
              </a:ext>
            </a:extLst>
          </p:cNvPr>
          <p:cNvPicPr>
            <a:picLocks noChangeAspect="1"/>
          </p:cNvPicPr>
          <p:nvPr/>
        </p:nvPicPr>
        <p:blipFill>
          <a:blip r:embed="rId2"/>
          <a:stretch>
            <a:fillRect/>
          </a:stretch>
        </p:blipFill>
        <p:spPr>
          <a:xfrm>
            <a:off x="4848258" y="4634485"/>
            <a:ext cx="1397000" cy="622300"/>
          </a:xfrm>
          <a:prstGeom prst="rect">
            <a:avLst/>
          </a:prstGeom>
        </p:spPr>
      </p:pic>
      <p:pic>
        <p:nvPicPr>
          <p:cNvPr id="15" name="Picture 14">
            <a:extLst>
              <a:ext uri="{FF2B5EF4-FFF2-40B4-BE49-F238E27FC236}">
                <a16:creationId xmlns:a16="http://schemas.microsoft.com/office/drawing/2014/main" id="{41C3EFCD-FDF5-2847-9981-DE59C71149AF}"/>
              </a:ext>
            </a:extLst>
          </p:cNvPr>
          <p:cNvPicPr>
            <a:picLocks noChangeAspect="1"/>
          </p:cNvPicPr>
          <p:nvPr/>
        </p:nvPicPr>
        <p:blipFill>
          <a:blip r:embed="rId2"/>
          <a:stretch>
            <a:fillRect/>
          </a:stretch>
        </p:blipFill>
        <p:spPr>
          <a:xfrm>
            <a:off x="7114422" y="5428694"/>
            <a:ext cx="1397000" cy="622300"/>
          </a:xfrm>
          <a:prstGeom prst="rect">
            <a:avLst/>
          </a:prstGeom>
        </p:spPr>
      </p:pic>
      <p:pic>
        <p:nvPicPr>
          <p:cNvPr id="16" name="Picture 15">
            <a:extLst>
              <a:ext uri="{FF2B5EF4-FFF2-40B4-BE49-F238E27FC236}">
                <a16:creationId xmlns:a16="http://schemas.microsoft.com/office/drawing/2014/main" id="{AC54D09F-7DA8-F748-8630-F7FD99FB8DA1}"/>
              </a:ext>
            </a:extLst>
          </p:cNvPr>
          <p:cNvPicPr>
            <a:picLocks noChangeAspect="1"/>
          </p:cNvPicPr>
          <p:nvPr/>
        </p:nvPicPr>
        <p:blipFill>
          <a:blip r:embed="rId2"/>
          <a:stretch>
            <a:fillRect/>
          </a:stretch>
        </p:blipFill>
        <p:spPr>
          <a:xfrm>
            <a:off x="6211282" y="4958564"/>
            <a:ext cx="1397000" cy="622300"/>
          </a:xfrm>
          <a:prstGeom prst="rect">
            <a:avLst/>
          </a:prstGeom>
        </p:spPr>
      </p:pic>
      <p:pic>
        <p:nvPicPr>
          <p:cNvPr id="17" name="Picture 16">
            <a:extLst>
              <a:ext uri="{FF2B5EF4-FFF2-40B4-BE49-F238E27FC236}">
                <a16:creationId xmlns:a16="http://schemas.microsoft.com/office/drawing/2014/main" id="{FD979CFA-DA63-954E-BD60-A0FC736C0242}"/>
              </a:ext>
            </a:extLst>
          </p:cNvPr>
          <p:cNvPicPr>
            <a:picLocks noChangeAspect="1"/>
          </p:cNvPicPr>
          <p:nvPr/>
        </p:nvPicPr>
        <p:blipFill>
          <a:blip r:embed="rId2"/>
          <a:stretch>
            <a:fillRect/>
          </a:stretch>
        </p:blipFill>
        <p:spPr>
          <a:xfrm>
            <a:off x="4837064" y="5490328"/>
            <a:ext cx="1397000" cy="622300"/>
          </a:xfrm>
          <a:prstGeom prst="rect">
            <a:avLst/>
          </a:prstGeom>
        </p:spPr>
      </p:pic>
      <p:pic>
        <p:nvPicPr>
          <p:cNvPr id="18" name="Picture 17">
            <a:extLst>
              <a:ext uri="{FF2B5EF4-FFF2-40B4-BE49-F238E27FC236}">
                <a16:creationId xmlns:a16="http://schemas.microsoft.com/office/drawing/2014/main" id="{1F29F7C8-BF4A-9A4F-BCF7-7AB25C61F5A4}"/>
              </a:ext>
            </a:extLst>
          </p:cNvPr>
          <p:cNvPicPr>
            <a:picLocks noChangeAspect="1"/>
          </p:cNvPicPr>
          <p:nvPr/>
        </p:nvPicPr>
        <p:blipFill>
          <a:blip r:embed="rId2"/>
          <a:stretch>
            <a:fillRect/>
          </a:stretch>
        </p:blipFill>
        <p:spPr>
          <a:xfrm>
            <a:off x="6750639" y="2827402"/>
            <a:ext cx="1397000" cy="622300"/>
          </a:xfrm>
          <a:prstGeom prst="rect">
            <a:avLst/>
          </a:prstGeom>
        </p:spPr>
      </p:pic>
      <p:sp>
        <p:nvSpPr>
          <p:cNvPr id="19" name="Slide Number Placeholder 18">
            <a:extLst>
              <a:ext uri="{FF2B5EF4-FFF2-40B4-BE49-F238E27FC236}">
                <a16:creationId xmlns:a16="http://schemas.microsoft.com/office/drawing/2014/main" id="{0C43CA73-C12B-0E45-962E-A4D7939AD5C9}"/>
              </a:ext>
            </a:extLst>
          </p:cNvPr>
          <p:cNvSpPr>
            <a:spLocks noGrp="1"/>
          </p:cNvSpPr>
          <p:nvPr>
            <p:ph type="sldNum" sz="quarter" idx="12"/>
          </p:nvPr>
        </p:nvSpPr>
        <p:spPr/>
        <p:txBody>
          <a:bodyPr/>
          <a:lstStyle/>
          <a:p>
            <a:pPr>
              <a:defRPr/>
            </a:pPr>
            <a:fld id="{9BAA833E-05C9-0B46-8736-69229DC0BBB0}" type="slidenum">
              <a:rPr lang="en-US" smtClean="0"/>
              <a:pPr>
                <a:defRPr/>
              </a:pPr>
              <a:t>13</a:t>
            </a:fld>
            <a:r>
              <a:rPr lang="en-US"/>
              <a:t>/9</a:t>
            </a:r>
            <a:endParaRPr lang="en-US" dirty="0"/>
          </a:p>
        </p:txBody>
      </p:sp>
    </p:spTree>
    <p:extLst>
      <p:ext uri="{BB962C8B-B14F-4D97-AF65-F5344CB8AC3E}">
        <p14:creationId xmlns:p14="http://schemas.microsoft.com/office/powerpoint/2010/main" val="357438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ppt_y</p:attrName>
                                        </p:attrNameLst>
                                      </p:cBhvr>
                                      <p:tavLst>
                                        <p:tav tm="0">
                                          <p:val>
                                            <p:strVal val="#ppt_y-#ppt_h*1.125000"/>
                                          </p:val>
                                        </p:tav>
                                        <p:tav tm="100000">
                                          <p:val>
                                            <p:strVal val="#ppt_y"/>
                                          </p:val>
                                        </p:tav>
                                      </p:tavLst>
                                    </p:anim>
                                    <p:animEffect transition="in" filter="wipe(down)">
                                      <p:cBhvr>
                                        <p:cTn id="13" dur="500"/>
                                        <p:tgtEl>
                                          <p:spTgt spid="4"/>
                                        </p:tgtEl>
                                      </p:cBhvr>
                                    </p:animEffect>
                                  </p:childTnLst>
                                </p:cTn>
                              </p:par>
                              <p:par>
                                <p:cTn id="14" presetID="12" presetClass="entr" presetSubtype="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p:tgtEl>
                                          <p:spTgt spid="7"/>
                                        </p:tgtEl>
                                        <p:attrNameLst>
                                          <p:attrName>ppt_y</p:attrName>
                                        </p:attrNameLst>
                                      </p:cBhvr>
                                      <p:tavLst>
                                        <p:tav tm="0">
                                          <p:val>
                                            <p:strVal val="#ppt_y-#ppt_h*1.125000"/>
                                          </p:val>
                                        </p:tav>
                                        <p:tav tm="100000">
                                          <p:val>
                                            <p:strVal val="#ppt_y"/>
                                          </p:val>
                                        </p:tav>
                                      </p:tavLst>
                                    </p:anim>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par>
                                <p:cTn id="23" presetID="9"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dissolve">
                                      <p:cBhvr>
                                        <p:cTn id="30" dur="500"/>
                                        <p:tgtEl>
                                          <p:spTgt spid="8"/>
                                        </p:tgtEl>
                                      </p:cBhvr>
                                    </p:animEffect>
                                  </p:childTnLst>
                                </p:cTn>
                              </p:par>
                              <p:par>
                                <p:cTn id="31" presetID="9"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dissolve">
                                      <p:cBhvr>
                                        <p:cTn id="33" dur="500"/>
                                        <p:tgtEl>
                                          <p:spTgt spid="9"/>
                                        </p:tgtEl>
                                      </p:cBhvr>
                                    </p:animEffect>
                                  </p:childTnLst>
                                </p:cTn>
                              </p:par>
                              <p:par>
                                <p:cTn id="34" presetID="9"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par>
                                <p:cTn id="37" presetID="9"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dissolve">
                                      <p:cBhvr>
                                        <p:cTn id="39" dur="500"/>
                                        <p:tgtEl>
                                          <p:spTgt spid="11"/>
                                        </p:tgtEl>
                                      </p:cBhvr>
                                    </p:animEffect>
                                  </p:childTnLst>
                                </p:cTn>
                              </p:par>
                              <p:par>
                                <p:cTn id="40" presetID="9"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dissolve">
                                      <p:cBhvr>
                                        <p:cTn id="42" dur="500"/>
                                        <p:tgtEl>
                                          <p:spTgt spid="12"/>
                                        </p:tgtEl>
                                      </p:cBhvr>
                                    </p:animEffect>
                                  </p:childTnLst>
                                </p:cTn>
                              </p:par>
                              <p:par>
                                <p:cTn id="43" presetID="9"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dissolve">
                                      <p:cBhvr>
                                        <p:cTn id="45" dur="500"/>
                                        <p:tgtEl>
                                          <p:spTgt spid="14"/>
                                        </p:tgtEl>
                                      </p:cBhvr>
                                    </p:animEffect>
                                  </p:childTnLst>
                                </p:cTn>
                              </p:par>
                              <p:par>
                                <p:cTn id="46" presetID="9"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dissolve">
                                      <p:cBhvr>
                                        <p:cTn id="48" dur="500"/>
                                        <p:tgtEl>
                                          <p:spTgt spid="13"/>
                                        </p:tgtEl>
                                      </p:cBhvr>
                                    </p:animEffect>
                                  </p:childTnLst>
                                </p:cTn>
                              </p:par>
                              <p:par>
                                <p:cTn id="49" presetID="9"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dissolve">
                                      <p:cBhvr>
                                        <p:cTn id="51" dur="500"/>
                                        <p:tgtEl>
                                          <p:spTgt spid="16"/>
                                        </p:tgtEl>
                                      </p:cBhvr>
                                    </p:animEffect>
                                  </p:childTnLst>
                                </p:cTn>
                              </p:par>
                              <p:par>
                                <p:cTn id="52" presetID="9" presetClass="entr" presetSubtype="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dissolve">
                                      <p:cBhvr>
                                        <p:cTn id="57" dur="500"/>
                                        <p:tgtEl>
                                          <p:spTgt spid="15"/>
                                        </p:tgtEl>
                                      </p:cBhvr>
                                    </p:animEffect>
                                  </p:childTnLst>
                                </p:cTn>
                              </p:par>
                              <p:par>
                                <p:cTn id="58" presetID="9" presetClass="entr" presetSubtype="0" fill="hold"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dissolve">
                                      <p:cBhvr>
                                        <p:cTn id="6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Title 4"/>
          <p:cNvSpPr>
            <a:spLocks noGrp="1"/>
          </p:cNvSpPr>
          <p:nvPr>
            <p:ph type="title"/>
          </p:nvPr>
        </p:nvSpPr>
        <p:spPr>
          <a:ln/>
        </p:spPr>
        <p:txBody>
          <a:bodyPr/>
          <a:lstStyle/>
          <a:p>
            <a:r>
              <a:rPr lang="en-US" sz="3600" dirty="0">
                <a:latin typeface="Arial" charset="0"/>
                <a:ea typeface="ＭＳ Ｐゴシック" charset="0"/>
                <a:cs typeface="ＭＳ Ｐゴシック" charset="0"/>
              </a:rPr>
              <a:t>Multiple Hypothesis Testing</a:t>
            </a:r>
            <a:endParaRPr lang="en-US" dirty="0">
              <a:latin typeface="Arial" charset="0"/>
              <a:ea typeface="ＭＳ Ｐゴシック" charset="0"/>
              <a:cs typeface="ＭＳ Ｐゴシック" charset="0"/>
            </a:endParaRPr>
          </a:p>
        </p:txBody>
      </p:sp>
      <p:sp>
        <p:nvSpPr>
          <p:cNvPr id="46081" name="Rectangle 3"/>
          <p:cNvSpPr>
            <a:spLocks noGrp="1" noChangeArrowheads="1"/>
          </p:cNvSpPr>
          <p:nvPr>
            <p:ph type="body" idx="4294967295"/>
          </p:nvPr>
        </p:nvSpPr>
        <p:spPr>
          <a:xfrm>
            <a:off x="609600" y="1295400"/>
            <a:ext cx="7924800" cy="5257800"/>
          </a:xfrm>
        </p:spPr>
        <p:txBody>
          <a:bodyPr/>
          <a:lstStyle/>
          <a:p>
            <a:pPr>
              <a:lnSpc>
                <a:spcPct val="120000"/>
              </a:lnSpc>
            </a:pPr>
            <a:r>
              <a:rPr lang="en-US" sz="2200" dirty="0">
                <a:latin typeface="Arial" charset="0"/>
                <a:ea typeface="ＭＳ Ｐゴシック" charset="0"/>
                <a:cs typeface="ＭＳ Ｐゴシック" charset="0"/>
              </a:rPr>
              <a:t>Remember: Each gene/row is a hypothesis!</a:t>
            </a:r>
          </a:p>
          <a:p>
            <a:pPr>
              <a:lnSpc>
                <a:spcPct val="120000"/>
              </a:lnSpc>
            </a:pPr>
            <a:endParaRPr lang="en-US" sz="2200" dirty="0">
              <a:latin typeface="Arial" charset="0"/>
              <a:ea typeface="ＭＳ Ｐゴシック" charset="0"/>
              <a:cs typeface="ＭＳ Ｐゴシック" charset="0"/>
            </a:endParaRPr>
          </a:p>
          <a:p>
            <a:pPr>
              <a:lnSpc>
                <a:spcPct val="120000"/>
              </a:lnSpc>
            </a:pPr>
            <a:endParaRPr lang="en-US" sz="2200" dirty="0">
              <a:latin typeface="Arial" charset="0"/>
              <a:ea typeface="ＭＳ Ｐゴシック" charset="0"/>
              <a:cs typeface="ＭＳ Ｐゴシック" charset="0"/>
            </a:endParaRPr>
          </a:p>
          <a:p>
            <a:pPr>
              <a:lnSpc>
                <a:spcPct val="120000"/>
              </a:lnSpc>
            </a:pPr>
            <a:endParaRPr lang="en-US" sz="2200" dirty="0">
              <a:latin typeface="Arial" charset="0"/>
              <a:ea typeface="ＭＳ Ｐゴシック" charset="0"/>
              <a:cs typeface="ＭＳ Ｐゴシック" charset="0"/>
            </a:endParaRPr>
          </a:p>
          <a:p>
            <a:pPr>
              <a:lnSpc>
                <a:spcPct val="120000"/>
              </a:lnSpc>
            </a:pPr>
            <a:endParaRPr lang="en-US" sz="2200" dirty="0">
              <a:latin typeface="Arial" charset="0"/>
              <a:ea typeface="ＭＳ Ｐゴシック" charset="0"/>
              <a:cs typeface="ＭＳ Ｐゴシック" charset="0"/>
            </a:endParaRPr>
          </a:p>
          <a:p>
            <a:pPr>
              <a:lnSpc>
                <a:spcPct val="120000"/>
              </a:lnSpc>
            </a:pPr>
            <a:endParaRPr lang="en-US" sz="2200" dirty="0">
              <a:latin typeface="Arial" charset="0"/>
              <a:ea typeface="ＭＳ Ｐゴシック" charset="0"/>
              <a:cs typeface="ＭＳ Ｐゴシック" charset="0"/>
            </a:endParaRPr>
          </a:p>
          <a:p>
            <a:pPr>
              <a:lnSpc>
                <a:spcPct val="120000"/>
              </a:lnSpc>
            </a:pPr>
            <a:endParaRPr lang="en-US" sz="2200" dirty="0">
              <a:latin typeface="Arial" charset="0"/>
              <a:ea typeface="ＭＳ Ｐゴシック" charset="0"/>
              <a:cs typeface="ＭＳ Ｐゴシック" charset="0"/>
            </a:endParaRPr>
          </a:p>
          <a:p>
            <a:pPr>
              <a:lnSpc>
                <a:spcPct val="120000"/>
              </a:lnSpc>
            </a:pPr>
            <a:r>
              <a:rPr lang="en-US" sz="2200" dirty="0">
                <a:latin typeface="Arial" charset="0"/>
                <a:ea typeface="ＭＳ Ｐゴシック" charset="0"/>
                <a:cs typeface="ＭＳ Ｐゴシック" charset="0"/>
              </a:rPr>
              <a:t>Reduce number of hypotheses/genes by variation filtering (attempt at reducing false negatives)</a:t>
            </a:r>
          </a:p>
          <a:p>
            <a:pPr>
              <a:lnSpc>
                <a:spcPct val="120000"/>
              </a:lnSpc>
            </a:pPr>
            <a:r>
              <a:rPr lang="en-US" sz="2200" dirty="0">
                <a:latin typeface="Arial" charset="0"/>
                <a:ea typeface="ＭＳ Ｐゴシック" charset="0"/>
                <a:cs typeface="ＭＳ Ｐゴシック" charset="0"/>
              </a:rPr>
              <a:t>There are ways quantifying this such as False Discovery Rate</a:t>
            </a:r>
          </a:p>
          <a:p>
            <a:pPr lvl="1">
              <a:lnSpc>
                <a:spcPct val="120000"/>
              </a:lnSpc>
            </a:pPr>
            <a:endParaRPr lang="en-US" altLang="ja-JP" sz="1800" dirty="0">
              <a:latin typeface="Arial" charset="0"/>
              <a:ea typeface="ＭＳ Ｐゴシック" charset="0"/>
              <a:cs typeface="ＭＳ Ｐゴシック" charset="0"/>
            </a:endParaRPr>
          </a:p>
        </p:txBody>
      </p:sp>
      <p:pic>
        <p:nvPicPr>
          <p:cNvPr id="11" name="Picture 10">
            <a:extLst>
              <a:ext uri="{FF2B5EF4-FFF2-40B4-BE49-F238E27FC236}">
                <a16:creationId xmlns:a16="http://schemas.microsoft.com/office/drawing/2014/main" id="{FDA25461-C566-D74C-AF5C-90226E218436}"/>
              </a:ext>
            </a:extLst>
          </p:cNvPr>
          <p:cNvPicPr>
            <a:picLocks noChangeAspect="1"/>
          </p:cNvPicPr>
          <p:nvPr/>
        </p:nvPicPr>
        <p:blipFill>
          <a:blip r:embed="rId3"/>
          <a:stretch>
            <a:fillRect/>
          </a:stretch>
        </p:blipFill>
        <p:spPr>
          <a:xfrm>
            <a:off x="374650" y="1828800"/>
            <a:ext cx="8394700" cy="2501900"/>
          </a:xfrm>
          <a:prstGeom prst="rect">
            <a:avLst/>
          </a:prstGeom>
        </p:spPr>
      </p:pic>
      <p:cxnSp>
        <p:nvCxnSpPr>
          <p:cNvPr id="15" name="Straight Connector 14">
            <a:extLst>
              <a:ext uri="{FF2B5EF4-FFF2-40B4-BE49-F238E27FC236}">
                <a16:creationId xmlns:a16="http://schemas.microsoft.com/office/drawing/2014/main" id="{CD2F26D9-EC47-DE42-B392-9F7076C3057D}"/>
              </a:ext>
            </a:extLst>
          </p:cNvPr>
          <p:cNvCxnSpPr>
            <a:cxnSpLocks/>
          </p:cNvCxnSpPr>
          <p:nvPr/>
        </p:nvCxnSpPr>
        <p:spPr>
          <a:xfrm>
            <a:off x="5209100" y="3505200"/>
            <a:ext cx="0" cy="914400"/>
          </a:xfrm>
          <a:prstGeom prst="line">
            <a:avLst/>
          </a:prstGeom>
          <a:ln w="1270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497A5BD-733F-0E43-B840-06EA13F44B94}"/>
              </a:ext>
            </a:extLst>
          </p:cNvPr>
          <p:cNvGrpSpPr/>
          <p:nvPr/>
        </p:nvGrpSpPr>
        <p:grpSpPr>
          <a:xfrm>
            <a:off x="3463587" y="3471446"/>
            <a:ext cx="3436026" cy="355431"/>
            <a:chOff x="3463587" y="3471446"/>
            <a:chExt cx="3436026" cy="355431"/>
          </a:xfrm>
        </p:grpSpPr>
        <p:cxnSp>
          <p:nvCxnSpPr>
            <p:cNvPr id="18" name="Straight Arrow Connector 17">
              <a:extLst>
                <a:ext uri="{FF2B5EF4-FFF2-40B4-BE49-F238E27FC236}">
                  <a16:creationId xmlns:a16="http://schemas.microsoft.com/office/drawing/2014/main" id="{EF79E04A-C0C4-004E-890A-31E9873A7DC8}"/>
                </a:ext>
              </a:extLst>
            </p:cNvPr>
            <p:cNvCxnSpPr>
              <a:cxnSpLocks/>
            </p:cNvCxnSpPr>
            <p:nvPr/>
          </p:nvCxnSpPr>
          <p:spPr>
            <a:xfrm>
              <a:off x="3810000" y="3657600"/>
              <a:ext cx="2743200" cy="0"/>
            </a:xfrm>
            <a:prstGeom prst="straightConnector1">
              <a:avLst/>
            </a:prstGeom>
            <a:ln w="63500">
              <a:headEnd type="triangle"/>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6982AA49-BDC6-2840-B22C-60F759E0B21A}"/>
                </a:ext>
              </a:extLst>
            </p:cNvPr>
            <p:cNvSpPr txBox="1"/>
            <p:nvPr/>
          </p:nvSpPr>
          <p:spPr>
            <a:xfrm>
              <a:off x="6589913" y="3488323"/>
              <a:ext cx="309700" cy="338554"/>
            </a:xfrm>
            <a:prstGeom prst="rect">
              <a:avLst/>
            </a:prstGeom>
            <a:noFill/>
          </p:spPr>
          <p:txBody>
            <a:bodyPr wrap="none" rtlCol="0">
              <a:spAutoFit/>
            </a:bodyPr>
            <a:lstStyle/>
            <a:p>
              <a:r>
                <a:rPr lang="en-US" sz="1600" b="1" dirty="0"/>
                <a:t>?</a:t>
              </a:r>
            </a:p>
          </p:txBody>
        </p:sp>
        <p:sp>
          <p:nvSpPr>
            <p:cNvPr id="23" name="TextBox 22">
              <a:extLst>
                <a:ext uri="{FF2B5EF4-FFF2-40B4-BE49-F238E27FC236}">
                  <a16:creationId xmlns:a16="http://schemas.microsoft.com/office/drawing/2014/main" id="{135218E6-0AFC-9A44-8428-89499574691C}"/>
                </a:ext>
              </a:extLst>
            </p:cNvPr>
            <p:cNvSpPr txBox="1"/>
            <p:nvPr/>
          </p:nvSpPr>
          <p:spPr>
            <a:xfrm>
              <a:off x="3463587" y="3471446"/>
              <a:ext cx="309700" cy="338554"/>
            </a:xfrm>
            <a:prstGeom prst="rect">
              <a:avLst/>
            </a:prstGeom>
            <a:noFill/>
          </p:spPr>
          <p:txBody>
            <a:bodyPr wrap="none" rtlCol="0">
              <a:spAutoFit/>
            </a:bodyPr>
            <a:lstStyle/>
            <a:p>
              <a:r>
                <a:rPr lang="en-US" sz="1600" b="1" dirty="0"/>
                <a:t>¿</a:t>
              </a:r>
            </a:p>
          </p:txBody>
        </p:sp>
      </p:grpSp>
      <p:grpSp>
        <p:nvGrpSpPr>
          <p:cNvPr id="25" name="Group 24">
            <a:extLst>
              <a:ext uri="{FF2B5EF4-FFF2-40B4-BE49-F238E27FC236}">
                <a16:creationId xmlns:a16="http://schemas.microsoft.com/office/drawing/2014/main" id="{1688CCF9-7C33-F94D-AD2C-D81A98E47D9C}"/>
              </a:ext>
            </a:extLst>
          </p:cNvPr>
          <p:cNvGrpSpPr/>
          <p:nvPr/>
        </p:nvGrpSpPr>
        <p:grpSpPr>
          <a:xfrm>
            <a:off x="3463587" y="3661860"/>
            <a:ext cx="3436026" cy="355431"/>
            <a:chOff x="3463587" y="3471446"/>
            <a:chExt cx="3436026" cy="355431"/>
          </a:xfrm>
        </p:grpSpPr>
        <p:cxnSp>
          <p:nvCxnSpPr>
            <p:cNvPr id="26" name="Straight Arrow Connector 25">
              <a:extLst>
                <a:ext uri="{FF2B5EF4-FFF2-40B4-BE49-F238E27FC236}">
                  <a16:creationId xmlns:a16="http://schemas.microsoft.com/office/drawing/2014/main" id="{647A371B-6AF0-214F-AC7A-44B1B2C8A119}"/>
                </a:ext>
              </a:extLst>
            </p:cNvPr>
            <p:cNvCxnSpPr>
              <a:cxnSpLocks/>
            </p:cNvCxnSpPr>
            <p:nvPr/>
          </p:nvCxnSpPr>
          <p:spPr>
            <a:xfrm>
              <a:off x="3810000" y="3657600"/>
              <a:ext cx="2743200" cy="0"/>
            </a:xfrm>
            <a:prstGeom prst="straightConnector1">
              <a:avLst/>
            </a:prstGeom>
            <a:ln w="63500">
              <a:headEnd type="triangle"/>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01A82D16-11AB-DF43-A713-A91309D478A6}"/>
                </a:ext>
              </a:extLst>
            </p:cNvPr>
            <p:cNvSpPr txBox="1"/>
            <p:nvPr/>
          </p:nvSpPr>
          <p:spPr>
            <a:xfrm>
              <a:off x="6589913" y="3488323"/>
              <a:ext cx="309700" cy="338554"/>
            </a:xfrm>
            <a:prstGeom prst="rect">
              <a:avLst/>
            </a:prstGeom>
            <a:noFill/>
          </p:spPr>
          <p:txBody>
            <a:bodyPr wrap="none" rtlCol="0">
              <a:spAutoFit/>
            </a:bodyPr>
            <a:lstStyle/>
            <a:p>
              <a:r>
                <a:rPr lang="en-US" sz="1600" b="1" dirty="0"/>
                <a:t>?</a:t>
              </a:r>
            </a:p>
          </p:txBody>
        </p:sp>
        <p:sp>
          <p:nvSpPr>
            <p:cNvPr id="28" name="TextBox 27">
              <a:extLst>
                <a:ext uri="{FF2B5EF4-FFF2-40B4-BE49-F238E27FC236}">
                  <a16:creationId xmlns:a16="http://schemas.microsoft.com/office/drawing/2014/main" id="{D6F40B25-3D93-9C40-A30C-31173021ACA1}"/>
                </a:ext>
              </a:extLst>
            </p:cNvPr>
            <p:cNvSpPr txBox="1"/>
            <p:nvPr/>
          </p:nvSpPr>
          <p:spPr>
            <a:xfrm>
              <a:off x="3463587" y="3471446"/>
              <a:ext cx="309700" cy="338554"/>
            </a:xfrm>
            <a:prstGeom prst="rect">
              <a:avLst/>
            </a:prstGeom>
            <a:noFill/>
          </p:spPr>
          <p:txBody>
            <a:bodyPr wrap="none" rtlCol="0">
              <a:spAutoFit/>
            </a:bodyPr>
            <a:lstStyle/>
            <a:p>
              <a:r>
                <a:rPr lang="en-US" sz="1600" b="1" dirty="0"/>
                <a:t>¿</a:t>
              </a:r>
            </a:p>
          </p:txBody>
        </p:sp>
      </p:grpSp>
      <p:grpSp>
        <p:nvGrpSpPr>
          <p:cNvPr id="37" name="Group 36">
            <a:extLst>
              <a:ext uri="{FF2B5EF4-FFF2-40B4-BE49-F238E27FC236}">
                <a16:creationId xmlns:a16="http://schemas.microsoft.com/office/drawing/2014/main" id="{B4A8B65D-3CFC-2E41-9653-2ACE6ECDA4EC}"/>
              </a:ext>
            </a:extLst>
          </p:cNvPr>
          <p:cNvGrpSpPr/>
          <p:nvPr/>
        </p:nvGrpSpPr>
        <p:grpSpPr>
          <a:xfrm>
            <a:off x="3463587" y="3852273"/>
            <a:ext cx="3436026" cy="355431"/>
            <a:chOff x="3463587" y="3471446"/>
            <a:chExt cx="3436026" cy="355431"/>
          </a:xfrm>
        </p:grpSpPr>
        <p:cxnSp>
          <p:nvCxnSpPr>
            <p:cNvPr id="38" name="Straight Arrow Connector 37">
              <a:extLst>
                <a:ext uri="{FF2B5EF4-FFF2-40B4-BE49-F238E27FC236}">
                  <a16:creationId xmlns:a16="http://schemas.microsoft.com/office/drawing/2014/main" id="{06B5330E-4F4F-2640-97AE-9A5B1BDD7AD1}"/>
                </a:ext>
              </a:extLst>
            </p:cNvPr>
            <p:cNvCxnSpPr>
              <a:cxnSpLocks/>
            </p:cNvCxnSpPr>
            <p:nvPr/>
          </p:nvCxnSpPr>
          <p:spPr>
            <a:xfrm>
              <a:off x="3810000" y="3657600"/>
              <a:ext cx="2743200" cy="0"/>
            </a:xfrm>
            <a:prstGeom prst="straightConnector1">
              <a:avLst/>
            </a:prstGeom>
            <a:ln w="63500">
              <a:headEnd type="triangle"/>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D4AB31F1-3ADA-C449-B54C-24DEA78DAB86}"/>
                </a:ext>
              </a:extLst>
            </p:cNvPr>
            <p:cNvSpPr txBox="1"/>
            <p:nvPr/>
          </p:nvSpPr>
          <p:spPr>
            <a:xfrm>
              <a:off x="6589913" y="3488323"/>
              <a:ext cx="309700" cy="338554"/>
            </a:xfrm>
            <a:prstGeom prst="rect">
              <a:avLst/>
            </a:prstGeom>
            <a:noFill/>
          </p:spPr>
          <p:txBody>
            <a:bodyPr wrap="none" rtlCol="0">
              <a:spAutoFit/>
            </a:bodyPr>
            <a:lstStyle/>
            <a:p>
              <a:r>
                <a:rPr lang="en-US" sz="1600" b="1" dirty="0"/>
                <a:t>?</a:t>
              </a:r>
            </a:p>
          </p:txBody>
        </p:sp>
        <p:sp>
          <p:nvSpPr>
            <p:cNvPr id="40" name="TextBox 39">
              <a:extLst>
                <a:ext uri="{FF2B5EF4-FFF2-40B4-BE49-F238E27FC236}">
                  <a16:creationId xmlns:a16="http://schemas.microsoft.com/office/drawing/2014/main" id="{39E09E72-80CE-DB44-BA4B-27864B436607}"/>
                </a:ext>
              </a:extLst>
            </p:cNvPr>
            <p:cNvSpPr txBox="1"/>
            <p:nvPr/>
          </p:nvSpPr>
          <p:spPr>
            <a:xfrm>
              <a:off x="3463587" y="3471446"/>
              <a:ext cx="309700" cy="338554"/>
            </a:xfrm>
            <a:prstGeom prst="rect">
              <a:avLst/>
            </a:prstGeom>
            <a:noFill/>
          </p:spPr>
          <p:txBody>
            <a:bodyPr wrap="none" rtlCol="0">
              <a:spAutoFit/>
            </a:bodyPr>
            <a:lstStyle/>
            <a:p>
              <a:r>
                <a:rPr lang="en-US" sz="1600" b="1" dirty="0"/>
                <a:t>¿</a:t>
              </a:r>
            </a:p>
          </p:txBody>
        </p:sp>
      </p:grpSp>
      <p:grpSp>
        <p:nvGrpSpPr>
          <p:cNvPr id="41" name="Group 40">
            <a:extLst>
              <a:ext uri="{FF2B5EF4-FFF2-40B4-BE49-F238E27FC236}">
                <a16:creationId xmlns:a16="http://schemas.microsoft.com/office/drawing/2014/main" id="{EDADE55C-1E4A-1749-856B-5EAEFA6F0273}"/>
              </a:ext>
            </a:extLst>
          </p:cNvPr>
          <p:cNvGrpSpPr/>
          <p:nvPr/>
        </p:nvGrpSpPr>
        <p:grpSpPr>
          <a:xfrm>
            <a:off x="3463587" y="4042687"/>
            <a:ext cx="3436026" cy="355431"/>
            <a:chOff x="3463587" y="3471446"/>
            <a:chExt cx="3436026" cy="355431"/>
          </a:xfrm>
        </p:grpSpPr>
        <p:cxnSp>
          <p:nvCxnSpPr>
            <p:cNvPr id="42" name="Straight Arrow Connector 41">
              <a:extLst>
                <a:ext uri="{FF2B5EF4-FFF2-40B4-BE49-F238E27FC236}">
                  <a16:creationId xmlns:a16="http://schemas.microsoft.com/office/drawing/2014/main" id="{E0280293-530D-C743-B4FB-08C52ED6A365}"/>
                </a:ext>
              </a:extLst>
            </p:cNvPr>
            <p:cNvCxnSpPr>
              <a:cxnSpLocks/>
            </p:cNvCxnSpPr>
            <p:nvPr/>
          </p:nvCxnSpPr>
          <p:spPr>
            <a:xfrm>
              <a:off x="3810000" y="3657600"/>
              <a:ext cx="2743200" cy="0"/>
            </a:xfrm>
            <a:prstGeom prst="straightConnector1">
              <a:avLst/>
            </a:prstGeom>
            <a:ln w="63500">
              <a:headEnd type="triangle"/>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7BE588ED-0191-4941-9B88-A92FA23CA6EA}"/>
                </a:ext>
              </a:extLst>
            </p:cNvPr>
            <p:cNvSpPr txBox="1"/>
            <p:nvPr/>
          </p:nvSpPr>
          <p:spPr>
            <a:xfrm>
              <a:off x="6589913" y="3488323"/>
              <a:ext cx="309700" cy="338554"/>
            </a:xfrm>
            <a:prstGeom prst="rect">
              <a:avLst/>
            </a:prstGeom>
            <a:noFill/>
          </p:spPr>
          <p:txBody>
            <a:bodyPr wrap="none" rtlCol="0">
              <a:spAutoFit/>
            </a:bodyPr>
            <a:lstStyle/>
            <a:p>
              <a:r>
                <a:rPr lang="en-US" sz="1600" b="1" dirty="0"/>
                <a:t>?</a:t>
              </a:r>
            </a:p>
          </p:txBody>
        </p:sp>
        <p:sp>
          <p:nvSpPr>
            <p:cNvPr id="44" name="TextBox 43">
              <a:extLst>
                <a:ext uri="{FF2B5EF4-FFF2-40B4-BE49-F238E27FC236}">
                  <a16:creationId xmlns:a16="http://schemas.microsoft.com/office/drawing/2014/main" id="{4A0401E8-0AD8-044B-81CF-D4DB3739BE7C}"/>
                </a:ext>
              </a:extLst>
            </p:cNvPr>
            <p:cNvSpPr txBox="1"/>
            <p:nvPr/>
          </p:nvSpPr>
          <p:spPr>
            <a:xfrm>
              <a:off x="3463587" y="3471446"/>
              <a:ext cx="309700" cy="338554"/>
            </a:xfrm>
            <a:prstGeom prst="rect">
              <a:avLst/>
            </a:prstGeom>
            <a:noFill/>
          </p:spPr>
          <p:txBody>
            <a:bodyPr wrap="none" rtlCol="0">
              <a:spAutoFit/>
            </a:bodyPr>
            <a:lstStyle/>
            <a:p>
              <a:r>
                <a:rPr lang="en-US" sz="1600" b="1" dirty="0"/>
                <a:t>¿</a:t>
              </a:r>
            </a:p>
          </p:txBody>
        </p:sp>
      </p:grpSp>
      <p:sp>
        <p:nvSpPr>
          <p:cNvPr id="2" name="Slide Number Placeholder 1">
            <a:extLst>
              <a:ext uri="{FF2B5EF4-FFF2-40B4-BE49-F238E27FC236}">
                <a16:creationId xmlns:a16="http://schemas.microsoft.com/office/drawing/2014/main" id="{DF5E6F7F-E9C7-864A-844A-17A6BCA87D60}"/>
              </a:ext>
            </a:extLst>
          </p:cNvPr>
          <p:cNvSpPr>
            <a:spLocks noGrp="1"/>
          </p:cNvSpPr>
          <p:nvPr>
            <p:ph type="sldNum" sz="quarter" idx="12"/>
          </p:nvPr>
        </p:nvSpPr>
        <p:spPr/>
        <p:txBody>
          <a:bodyPr/>
          <a:lstStyle/>
          <a:p>
            <a:pPr>
              <a:defRPr/>
            </a:pPr>
            <a:fld id="{9BAA833E-05C9-0B46-8736-69229DC0BBB0}" type="slidenum">
              <a:rPr lang="en-US" smtClean="0"/>
              <a:pPr>
                <a:defRPr/>
              </a:pPr>
              <a:t>14</a:t>
            </a:fld>
            <a:r>
              <a:rPr lang="en-US"/>
              <a:t>/9</a:t>
            </a:r>
            <a:endParaRPr lang="en-US" dirty="0"/>
          </a:p>
        </p:txBody>
      </p:sp>
    </p:spTree>
    <p:extLst>
      <p:ext uri="{BB962C8B-B14F-4D97-AF65-F5344CB8AC3E}">
        <p14:creationId xmlns:p14="http://schemas.microsoft.com/office/powerpoint/2010/main" val="13093156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outVertical)">
                                      <p:cBhvr>
                                        <p:cTn id="11" dur="500"/>
                                        <p:tgtEl>
                                          <p:spTgt spid="21"/>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arn(outVertical)">
                                      <p:cBhvr>
                                        <p:cTn id="15" dur="500"/>
                                        <p:tgtEl>
                                          <p:spTgt spid="25"/>
                                        </p:tgtEl>
                                      </p:cBhvr>
                                    </p:animEffect>
                                  </p:childTnLst>
                                </p:cTn>
                              </p:par>
                            </p:childTnLst>
                          </p:cTn>
                        </p:par>
                        <p:par>
                          <p:cTn id="16" fill="hold">
                            <p:stCondLst>
                              <p:cond delay="1500"/>
                            </p:stCondLst>
                            <p:childTnLst>
                              <p:par>
                                <p:cTn id="17" presetID="16" presetClass="entr" presetSubtype="37"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barn(outVertical)">
                                      <p:cBhvr>
                                        <p:cTn id="19" dur="500"/>
                                        <p:tgtEl>
                                          <p:spTgt spid="37"/>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barn(outVertical)">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1" fill="hold" nodeType="clickEffect">
                                  <p:stCondLst>
                                    <p:cond delay="0"/>
                                  </p:stCondLst>
                                  <p:childTnLst>
                                    <p:set>
                                      <p:cBhvr>
                                        <p:cTn id="27" dur="1" fill="hold">
                                          <p:stCondLst>
                                            <p:cond delay="0"/>
                                          </p:stCondLst>
                                        </p:cTn>
                                        <p:tgtEl>
                                          <p:spTgt spid="46081">
                                            <p:txEl>
                                              <p:pRg st="7" end="7"/>
                                            </p:txEl>
                                          </p:spTgt>
                                        </p:tgtEl>
                                        <p:attrNameLst>
                                          <p:attrName>style.visibility</p:attrName>
                                        </p:attrNameLst>
                                      </p:cBhvr>
                                      <p:to>
                                        <p:strVal val="visible"/>
                                      </p:to>
                                    </p:set>
                                    <p:anim calcmode="lin" valueType="num">
                                      <p:cBhvr additive="base">
                                        <p:cTn id="28" dur="500"/>
                                        <p:tgtEl>
                                          <p:spTgt spid="46081">
                                            <p:txEl>
                                              <p:pRg st="7" end="7"/>
                                            </p:txEl>
                                          </p:spTgt>
                                        </p:tgtEl>
                                        <p:attrNameLst>
                                          <p:attrName>ppt_y</p:attrName>
                                        </p:attrNameLst>
                                      </p:cBhvr>
                                      <p:tavLst>
                                        <p:tav tm="0">
                                          <p:val>
                                            <p:strVal val="#ppt_y-#ppt_h*1.125000"/>
                                          </p:val>
                                        </p:tav>
                                        <p:tav tm="100000">
                                          <p:val>
                                            <p:strVal val="#ppt_y"/>
                                          </p:val>
                                        </p:tav>
                                      </p:tavLst>
                                    </p:anim>
                                    <p:animEffect transition="in" filter="wipe(down)">
                                      <p:cBhvr>
                                        <p:cTn id="29" dur="500"/>
                                        <p:tgtEl>
                                          <p:spTgt spid="46081">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1" fill="hold" nodeType="clickEffect">
                                  <p:stCondLst>
                                    <p:cond delay="0"/>
                                  </p:stCondLst>
                                  <p:childTnLst>
                                    <p:set>
                                      <p:cBhvr>
                                        <p:cTn id="33" dur="1" fill="hold">
                                          <p:stCondLst>
                                            <p:cond delay="0"/>
                                          </p:stCondLst>
                                        </p:cTn>
                                        <p:tgtEl>
                                          <p:spTgt spid="46081">
                                            <p:txEl>
                                              <p:pRg st="8" end="8"/>
                                            </p:txEl>
                                          </p:spTgt>
                                        </p:tgtEl>
                                        <p:attrNameLst>
                                          <p:attrName>style.visibility</p:attrName>
                                        </p:attrNameLst>
                                      </p:cBhvr>
                                      <p:to>
                                        <p:strVal val="visible"/>
                                      </p:to>
                                    </p:set>
                                    <p:anim calcmode="lin" valueType="num">
                                      <p:cBhvr additive="base">
                                        <p:cTn id="34" dur="500"/>
                                        <p:tgtEl>
                                          <p:spTgt spid="46081">
                                            <p:txEl>
                                              <p:pRg st="8" end="8"/>
                                            </p:txEl>
                                          </p:spTgt>
                                        </p:tgtEl>
                                        <p:attrNameLst>
                                          <p:attrName>ppt_y</p:attrName>
                                        </p:attrNameLst>
                                      </p:cBhvr>
                                      <p:tavLst>
                                        <p:tav tm="0">
                                          <p:val>
                                            <p:strVal val="#ppt_y-#ppt_h*1.125000"/>
                                          </p:val>
                                        </p:tav>
                                        <p:tav tm="100000">
                                          <p:val>
                                            <p:strVal val="#ppt_y"/>
                                          </p:val>
                                        </p:tav>
                                      </p:tavLst>
                                    </p:anim>
                                    <p:animEffect transition="in" filter="wipe(down)">
                                      <p:cBhvr>
                                        <p:cTn id="35" dur="500"/>
                                        <p:tgtEl>
                                          <p:spTgt spid="4608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8CD51-624F-C641-8F6E-0BC2D793C5E7}"/>
              </a:ext>
            </a:extLst>
          </p:cNvPr>
          <p:cNvSpPr>
            <a:spLocks noGrp="1"/>
          </p:cNvSpPr>
          <p:nvPr>
            <p:ph type="title"/>
          </p:nvPr>
        </p:nvSpPr>
        <p:spPr/>
        <p:txBody>
          <a:bodyPr/>
          <a:lstStyle/>
          <a:p>
            <a:r>
              <a:rPr lang="en-US" dirty="0"/>
              <a:t>One Slide of IC</a:t>
            </a:r>
          </a:p>
        </p:txBody>
      </p:sp>
      <p:pic>
        <p:nvPicPr>
          <p:cNvPr id="3" name="Picture 2">
            <a:extLst>
              <a:ext uri="{FF2B5EF4-FFF2-40B4-BE49-F238E27FC236}">
                <a16:creationId xmlns:a16="http://schemas.microsoft.com/office/drawing/2014/main" id="{0395E4EC-E319-B84D-A4F8-FC1D564F4436}"/>
              </a:ext>
            </a:extLst>
          </p:cNvPr>
          <p:cNvPicPr>
            <a:picLocks noChangeAspect="1"/>
          </p:cNvPicPr>
          <p:nvPr/>
        </p:nvPicPr>
        <p:blipFill>
          <a:blip r:embed="rId2"/>
          <a:stretch>
            <a:fillRect/>
          </a:stretch>
        </p:blipFill>
        <p:spPr>
          <a:xfrm>
            <a:off x="1727200" y="914400"/>
            <a:ext cx="5689600" cy="5689600"/>
          </a:xfrm>
          <a:prstGeom prst="rect">
            <a:avLst/>
          </a:prstGeom>
        </p:spPr>
      </p:pic>
      <p:sp>
        <p:nvSpPr>
          <p:cNvPr id="5" name="Slide Number Placeholder 4">
            <a:extLst>
              <a:ext uri="{FF2B5EF4-FFF2-40B4-BE49-F238E27FC236}">
                <a16:creationId xmlns:a16="http://schemas.microsoft.com/office/drawing/2014/main" id="{A640FCC8-4BB1-B047-AC9D-5B4D58267956}"/>
              </a:ext>
            </a:extLst>
          </p:cNvPr>
          <p:cNvSpPr>
            <a:spLocks noGrp="1"/>
          </p:cNvSpPr>
          <p:nvPr>
            <p:ph type="sldNum" sz="quarter" idx="12"/>
          </p:nvPr>
        </p:nvSpPr>
        <p:spPr/>
        <p:txBody>
          <a:bodyPr/>
          <a:lstStyle/>
          <a:p>
            <a:pPr>
              <a:defRPr/>
            </a:pPr>
            <a:fld id="{9BAA833E-05C9-0B46-8736-69229DC0BBB0}" type="slidenum">
              <a:rPr lang="en-US" smtClean="0"/>
              <a:pPr>
                <a:defRPr/>
              </a:pPr>
              <a:t>15</a:t>
            </a:fld>
            <a:r>
              <a:rPr lang="en-US"/>
              <a:t>/9</a:t>
            </a:r>
            <a:endParaRPr lang="en-US" dirty="0"/>
          </a:p>
        </p:txBody>
      </p:sp>
    </p:spTree>
    <p:extLst>
      <p:ext uri="{BB962C8B-B14F-4D97-AF65-F5344CB8AC3E}">
        <p14:creationId xmlns:p14="http://schemas.microsoft.com/office/powerpoint/2010/main" val="2503329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8CD51-624F-C641-8F6E-0BC2D793C5E7}"/>
              </a:ext>
            </a:extLst>
          </p:cNvPr>
          <p:cNvSpPr>
            <a:spLocks noGrp="1"/>
          </p:cNvSpPr>
          <p:nvPr>
            <p:ph type="title"/>
          </p:nvPr>
        </p:nvSpPr>
        <p:spPr>
          <a:xfrm>
            <a:off x="609600" y="106361"/>
            <a:ext cx="8153400" cy="655638"/>
          </a:xfrm>
        </p:spPr>
        <p:txBody>
          <a:bodyPr/>
          <a:lstStyle/>
          <a:p>
            <a:r>
              <a:rPr lang="en-US" sz="3000" dirty="0">
                <a:latin typeface="Times" pitchFamily="2" charset="0"/>
              </a:rPr>
              <a:t>Mutual Information </a:t>
            </a:r>
            <a:r>
              <a:rPr lang="en-US" sz="3000" dirty="0">
                <a:latin typeface="Times" pitchFamily="2" charset="0"/>
                <a:sym typeface="Wingdings" pitchFamily="2" charset="2"/>
              </a:rPr>
              <a:t> Information Coefficient</a:t>
            </a:r>
            <a:endParaRPr lang="en-US" sz="3000" dirty="0">
              <a:latin typeface="Times" pitchFamily="2" charset="0"/>
            </a:endParaRPr>
          </a:p>
        </p:txBody>
      </p:sp>
      <p:sp>
        <p:nvSpPr>
          <p:cNvPr id="9" name="Text Placeholder 8">
            <a:extLst>
              <a:ext uri="{FF2B5EF4-FFF2-40B4-BE49-F238E27FC236}">
                <a16:creationId xmlns:a16="http://schemas.microsoft.com/office/drawing/2014/main" id="{7D3B586A-6503-AD44-B6D5-436DC22C9904}"/>
              </a:ext>
            </a:extLst>
          </p:cNvPr>
          <p:cNvSpPr>
            <a:spLocks noGrp="1"/>
          </p:cNvSpPr>
          <p:nvPr>
            <p:ph type="body" sz="quarter" idx="13"/>
          </p:nvPr>
        </p:nvSpPr>
        <p:spPr>
          <a:xfrm>
            <a:off x="366860" y="2669739"/>
            <a:ext cx="6288536" cy="866192"/>
          </a:xfrm>
        </p:spPr>
        <p:txBody>
          <a:bodyPr>
            <a:noAutofit/>
          </a:bodyPr>
          <a:lstStyle/>
          <a:p>
            <a:pPr marL="0" indent="0">
              <a:buNone/>
            </a:pPr>
            <a:r>
              <a:rPr lang="en-US" sz="2700" dirty="0"/>
              <a:t>MI </a:t>
            </a:r>
            <a:r>
              <a:rPr lang="en-US" sz="2700" i="1" dirty="0"/>
              <a:t>by analogy</a:t>
            </a:r>
            <a:r>
              <a:rPr lang="en-US" sz="2700" b="1" dirty="0"/>
              <a:t> </a:t>
            </a:r>
            <a:r>
              <a:rPr lang="en-US" sz="2700" dirty="0"/>
              <a:t>is like the intersection between two sets</a:t>
            </a:r>
          </a:p>
        </p:txBody>
      </p:sp>
      <p:pic>
        <p:nvPicPr>
          <p:cNvPr id="10" name="Picture 9">
            <a:extLst>
              <a:ext uri="{FF2B5EF4-FFF2-40B4-BE49-F238E27FC236}">
                <a16:creationId xmlns:a16="http://schemas.microsoft.com/office/drawing/2014/main" id="{FDF77C61-CD13-D740-BF76-B1ABB061572C}"/>
              </a:ext>
            </a:extLst>
          </p:cNvPr>
          <p:cNvPicPr>
            <a:picLocks noChangeAspect="1"/>
          </p:cNvPicPr>
          <p:nvPr/>
        </p:nvPicPr>
        <p:blipFill>
          <a:blip r:embed="rId3"/>
          <a:stretch>
            <a:fillRect/>
          </a:stretch>
        </p:blipFill>
        <p:spPr>
          <a:xfrm>
            <a:off x="6821936" y="1969473"/>
            <a:ext cx="2017264" cy="1544216"/>
          </a:xfrm>
          <a:prstGeom prst="rect">
            <a:avLst/>
          </a:prstGeom>
        </p:spPr>
      </p:pic>
      <p:sp>
        <p:nvSpPr>
          <p:cNvPr id="11" name="Text Placeholder 8">
            <a:extLst>
              <a:ext uri="{FF2B5EF4-FFF2-40B4-BE49-F238E27FC236}">
                <a16:creationId xmlns:a16="http://schemas.microsoft.com/office/drawing/2014/main" id="{0A2921AB-A421-3946-83CA-5FF1CE6C474C}"/>
              </a:ext>
            </a:extLst>
          </p:cNvPr>
          <p:cNvSpPr txBox="1">
            <a:spLocks/>
          </p:cNvSpPr>
          <p:nvPr/>
        </p:nvSpPr>
        <p:spPr bwMode="auto">
          <a:xfrm>
            <a:off x="495300" y="962019"/>
            <a:ext cx="8382000" cy="93627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Arial" pitchFamily="34" charset="0"/>
                <a:ea typeface="ＭＳ Ｐゴシック" pitchFamily="-112" charset="-128"/>
                <a:cs typeface="ＭＳ Ｐゴシック" pitchFamily="-112" charset="-128"/>
              </a:defRPr>
            </a:lvl1pPr>
            <a:lvl2pPr marL="742950" indent="-285750" algn="l" rtl="0" eaLnBrk="0" fontAlgn="base" hangingPunct="0">
              <a:spcBef>
                <a:spcPct val="20000"/>
              </a:spcBef>
              <a:spcAft>
                <a:spcPct val="0"/>
              </a:spcAft>
              <a:buChar char="–"/>
              <a:defRPr sz="2800">
                <a:solidFill>
                  <a:schemeClr val="tx1"/>
                </a:solidFill>
                <a:latin typeface="Arial" pitchFamily="34" charset="0"/>
                <a:ea typeface="ＭＳ Ｐゴシック" pitchFamily="-112" charset="-128"/>
                <a:cs typeface="ＭＳ Ｐゴシック"/>
              </a:defRPr>
            </a:lvl2pPr>
            <a:lvl3pPr marL="1143000" indent="-228600" algn="l" rtl="0" eaLnBrk="0" fontAlgn="base" hangingPunct="0">
              <a:spcBef>
                <a:spcPct val="20000"/>
              </a:spcBef>
              <a:spcAft>
                <a:spcPct val="0"/>
              </a:spcAft>
              <a:buChar char="•"/>
              <a:defRPr sz="2400">
                <a:solidFill>
                  <a:schemeClr val="tx1"/>
                </a:solidFill>
                <a:latin typeface="Arial" pitchFamily="34" charset="0"/>
                <a:ea typeface="ヒラギノ角ゴ Pro W3" charset="-128"/>
                <a:cs typeface="ＭＳ Ｐゴシック"/>
              </a:defRPr>
            </a:lvl3pPr>
            <a:lvl4pPr marL="1600200" indent="-228600" algn="l" rtl="0" eaLnBrk="0" fontAlgn="base" hangingPunct="0">
              <a:spcBef>
                <a:spcPct val="20000"/>
              </a:spcBef>
              <a:spcAft>
                <a:spcPct val="0"/>
              </a:spcAft>
              <a:buChar char="–"/>
              <a:defRPr sz="2000">
                <a:solidFill>
                  <a:schemeClr val="tx1"/>
                </a:solidFill>
                <a:latin typeface="Arial" pitchFamily="34" charset="0"/>
                <a:ea typeface="ヒラギノ角ゴ Pro W3" charset="-128"/>
                <a:cs typeface="ＭＳ Ｐゴシック"/>
              </a:defRPr>
            </a:lvl4pPr>
            <a:lvl5pPr marL="2057400" indent="-228600" algn="l" rtl="0" eaLnBrk="0" fontAlgn="base" hangingPunct="0">
              <a:spcBef>
                <a:spcPct val="20000"/>
              </a:spcBef>
              <a:spcAft>
                <a:spcPct val="0"/>
              </a:spcAft>
              <a:buChar char="»"/>
              <a:defRPr sz="2000">
                <a:solidFill>
                  <a:schemeClr val="tx1"/>
                </a:solidFill>
                <a:latin typeface="Arial" pitchFamily="34" charset="0"/>
                <a:ea typeface="ヒラギノ角ゴ Pro W3" charset="-128"/>
                <a:cs typeface="ＭＳ Ｐゴシック"/>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700" kern="0" dirty="0"/>
              <a:t>The </a:t>
            </a:r>
            <a:r>
              <a:rPr lang="en-US" sz="2700" dirty="0"/>
              <a:t>Mutual information (MI)</a:t>
            </a:r>
            <a:r>
              <a:rPr lang="en-US" sz="2700" kern="0" dirty="0"/>
              <a:t> quantifies the how well we can predict one variable if we know the other.</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247DE36-D7C0-B74B-BFF7-CE386CA79CAD}"/>
                  </a:ext>
                </a:extLst>
              </p:cNvPr>
              <p:cNvSpPr txBox="1"/>
              <p:nvPr/>
            </p:nvSpPr>
            <p:spPr>
              <a:xfrm>
                <a:off x="1774526" y="1931754"/>
                <a:ext cx="4263668" cy="7264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𝑀𝐼</m:t>
                      </m:r>
                      <m:r>
                        <a:rPr lang="en-US" sz="1800" b="0" i="1" smtClean="0">
                          <a:latin typeface="Cambria Math" panose="02040503050406030204" pitchFamily="18" charset="0"/>
                        </a:rPr>
                        <m:t>(</m:t>
                      </m:r>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𝑌</m:t>
                      </m:r>
                      <m:r>
                        <a:rPr lang="en-US" sz="1800" b="0" i="1" smtClean="0">
                          <a:latin typeface="Cambria Math" panose="02040503050406030204" pitchFamily="18" charset="0"/>
                        </a:rPr>
                        <m:t>)=</m:t>
                      </m:r>
                      <m:nary>
                        <m:naryPr>
                          <m:chr m:val="∬"/>
                          <m:limLoc m:val="undOvr"/>
                          <m:subHide m:val="on"/>
                          <m:supHide m:val="on"/>
                          <m:ctrlPr>
                            <a:rPr lang="en-US" sz="1800" b="0" i="1" smtClean="0">
                              <a:latin typeface="Cambria Math" panose="02040503050406030204" pitchFamily="18" charset="0"/>
                            </a:rPr>
                          </m:ctrlPr>
                        </m:naryPr>
                        <m:sub/>
                        <m:sup/>
                        <m:e>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𝑦</m:t>
                              </m:r>
                            </m:e>
                          </m:d>
                          <m:r>
                            <m:rPr>
                              <m:sty m:val="p"/>
                            </m:rPr>
                            <a:rPr lang="en-US" sz="1800" b="0" i="0" smtClean="0">
                              <a:latin typeface="Cambria Math" panose="02040503050406030204" pitchFamily="18" charset="0"/>
                            </a:rPr>
                            <m:t>log</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𝑝</m:t>
                                  </m:r>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𝑦</m:t>
                                  </m:r>
                                  <m:r>
                                    <a:rPr lang="en-US" sz="1800" b="0" i="1" smtClean="0">
                                      <a:latin typeface="Cambria Math" panose="02040503050406030204" pitchFamily="18" charset="0"/>
                                    </a:rPr>
                                    <m:t>)</m:t>
                                  </m:r>
                                </m:num>
                                <m:den>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𝑝</m:t>
                                  </m:r>
                                  <m:r>
                                    <a:rPr lang="en-US" sz="1800" b="0" i="1" smtClean="0">
                                      <a:latin typeface="Cambria Math" panose="02040503050406030204" pitchFamily="18" charset="0"/>
                                    </a:rPr>
                                    <m:t>(</m:t>
                                  </m:r>
                                  <m:r>
                                    <a:rPr lang="en-US" sz="1800" b="0" i="1" smtClean="0">
                                      <a:latin typeface="Cambria Math" panose="02040503050406030204" pitchFamily="18" charset="0"/>
                                    </a:rPr>
                                    <m:t>𝑦</m:t>
                                  </m:r>
                                  <m:r>
                                    <a:rPr lang="en-US" sz="1800" b="0" i="1" smtClean="0">
                                      <a:latin typeface="Cambria Math" panose="02040503050406030204" pitchFamily="18" charset="0"/>
                                    </a:rPr>
                                    <m:t>)</m:t>
                                  </m:r>
                                </m:den>
                              </m:f>
                            </m:e>
                          </m:d>
                          <m:r>
                            <a:rPr lang="en-US" sz="1800" b="0" i="1" smtClean="0">
                              <a:latin typeface="Cambria Math" panose="02040503050406030204" pitchFamily="18" charset="0"/>
                            </a:rPr>
                            <m:t>𝑑𝑥𝑑𝑦</m:t>
                          </m:r>
                        </m:e>
                      </m:nary>
                    </m:oMath>
                  </m:oMathPara>
                </a14:m>
                <a:endParaRPr lang="en-US" sz="1800" dirty="0"/>
              </a:p>
            </p:txBody>
          </p:sp>
        </mc:Choice>
        <mc:Fallback xmlns="">
          <p:sp>
            <p:nvSpPr>
              <p:cNvPr id="13" name="TextBox 12">
                <a:extLst>
                  <a:ext uri="{FF2B5EF4-FFF2-40B4-BE49-F238E27FC236}">
                    <a16:creationId xmlns:a16="http://schemas.microsoft.com/office/drawing/2014/main" id="{6247DE36-D7C0-B74B-BFF7-CE386CA79CAD}"/>
                  </a:ext>
                </a:extLst>
              </p:cNvPr>
              <p:cNvSpPr txBox="1">
                <a:spLocks noRot="1" noChangeAspect="1" noMove="1" noResize="1" noEditPoints="1" noAdjustHandles="1" noChangeArrowheads="1" noChangeShapeType="1" noTextEdit="1"/>
              </p:cNvSpPr>
              <p:nvPr/>
            </p:nvSpPr>
            <p:spPr>
              <a:xfrm>
                <a:off x="1774526" y="1931754"/>
                <a:ext cx="4263668" cy="726481"/>
              </a:xfrm>
              <a:prstGeom prst="rect">
                <a:avLst/>
              </a:prstGeom>
              <a:blipFill>
                <a:blip r:embed="rId4"/>
                <a:stretch>
                  <a:fillRect l="-595" t="-153448" r="-1190" b="-218966"/>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11A2412D-EA8F-4E4A-85CC-DDE1D3ED0239}"/>
              </a:ext>
            </a:extLst>
          </p:cNvPr>
          <p:cNvSpPr/>
          <p:nvPr/>
        </p:nvSpPr>
        <p:spPr>
          <a:xfrm>
            <a:off x="366860" y="3747537"/>
            <a:ext cx="8382000" cy="923330"/>
          </a:xfrm>
          <a:prstGeom prst="rect">
            <a:avLst/>
          </a:prstGeom>
        </p:spPr>
        <p:txBody>
          <a:bodyPr wrap="square">
            <a:spAutoFit/>
          </a:bodyPr>
          <a:lstStyle/>
          <a:p>
            <a:pPr marL="0" indent="0">
              <a:buFontTx/>
              <a:buNone/>
            </a:pPr>
            <a:r>
              <a:rPr lang="en-US" sz="2700" b="1" kern="0" dirty="0"/>
              <a:t>Example: </a:t>
            </a:r>
            <a:r>
              <a:rPr lang="en-US" sz="2700" kern="0" dirty="0"/>
              <a:t>We are interested in computing </a:t>
            </a:r>
            <a:r>
              <a:rPr lang="en-US" sz="2700" b="1" kern="0" dirty="0"/>
              <a:t>MI</a:t>
            </a:r>
            <a:r>
              <a:rPr lang="en-US" sz="2700" kern="0" dirty="0"/>
              <a:t> between the </a:t>
            </a:r>
            <a:r>
              <a:rPr lang="en-US" sz="2700" b="1" kern="0" dirty="0"/>
              <a:t>phenotypes labels </a:t>
            </a:r>
            <a:r>
              <a:rPr lang="en-US" sz="2700" kern="0" dirty="0"/>
              <a:t>and </a:t>
            </a:r>
            <a:r>
              <a:rPr lang="en-US" sz="2700" b="1" kern="0" dirty="0"/>
              <a:t>a given gene</a:t>
            </a:r>
            <a:r>
              <a:rPr lang="en-US" sz="2700" kern="0" dirty="0"/>
              <a:t>.</a:t>
            </a:r>
          </a:p>
        </p:txBody>
      </p:sp>
      <p:graphicFrame>
        <p:nvGraphicFramePr>
          <p:cNvPr id="26" name="Table 25">
            <a:extLst>
              <a:ext uri="{FF2B5EF4-FFF2-40B4-BE49-F238E27FC236}">
                <a16:creationId xmlns:a16="http://schemas.microsoft.com/office/drawing/2014/main" id="{F97F17F9-E0EA-3540-B7C1-47DB3CFD0F08}"/>
              </a:ext>
            </a:extLst>
          </p:cNvPr>
          <p:cNvGraphicFramePr>
            <a:graphicFrameLocks noGrp="1"/>
          </p:cNvGraphicFramePr>
          <p:nvPr/>
        </p:nvGraphicFramePr>
        <p:xfrm>
          <a:off x="7355521" y="5532120"/>
          <a:ext cx="1483680" cy="1097280"/>
        </p:xfrm>
        <a:graphic>
          <a:graphicData uri="http://schemas.openxmlformats.org/drawingml/2006/table">
            <a:tbl>
              <a:tblPr>
                <a:tableStyleId>{073A0DAA-6AF3-43AB-8588-CEC1D06C72B9}</a:tableStyleId>
              </a:tblPr>
              <a:tblGrid>
                <a:gridCol w="494560">
                  <a:extLst>
                    <a:ext uri="{9D8B030D-6E8A-4147-A177-3AD203B41FA5}">
                      <a16:colId xmlns:a16="http://schemas.microsoft.com/office/drawing/2014/main" val="2589924215"/>
                    </a:ext>
                  </a:extLst>
                </a:gridCol>
                <a:gridCol w="494560">
                  <a:extLst>
                    <a:ext uri="{9D8B030D-6E8A-4147-A177-3AD203B41FA5}">
                      <a16:colId xmlns:a16="http://schemas.microsoft.com/office/drawing/2014/main" val="1361703109"/>
                    </a:ext>
                  </a:extLst>
                </a:gridCol>
                <a:gridCol w="494560">
                  <a:extLst>
                    <a:ext uri="{9D8B030D-6E8A-4147-A177-3AD203B41FA5}">
                      <a16:colId xmlns:a16="http://schemas.microsoft.com/office/drawing/2014/main" val="135804634"/>
                    </a:ext>
                  </a:extLst>
                </a:gridCol>
              </a:tblGrid>
              <a:tr h="274320">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874332797"/>
                  </a:ext>
                </a:extLst>
              </a:tr>
              <a:tr h="274320">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102552126"/>
                  </a:ext>
                </a:extLst>
              </a:tr>
              <a:tr h="274320">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263634336"/>
                  </a:ext>
                </a:extLst>
              </a:tr>
            </a:tbl>
          </a:graphicData>
        </a:graphic>
      </p:graphicFrame>
      <p:grpSp>
        <p:nvGrpSpPr>
          <p:cNvPr id="25" name="Group 24">
            <a:extLst>
              <a:ext uri="{FF2B5EF4-FFF2-40B4-BE49-F238E27FC236}">
                <a16:creationId xmlns:a16="http://schemas.microsoft.com/office/drawing/2014/main" id="{290C0924-AEF7-AA4C-BA28-F3D02AF55409}"/>
              </a:ext>
            </a:extLst>
          </p:cNvPr>
          <p:cNvGrpSpPr/>
          <p:nvPr/>
        </p:nvGrpSpPr>
        <p:grpSpPr>
          <a:xfrm>
            <a:off x="0" y="4645845"/>
            <a:ext cx="7355521" cy="1983555"/>
            <a:chOff x="0" y="4793195"/>
            <a:chExt cx="7355521" cy="1983555"/>
          </a:xfrm>
        </p:grpSpPr>
        <p:pic>
          <p:nvPicPr>
            <p:cNvPr id="24" name="Picture 23">
              <a:extLst>
                <a:ext uri="{FF2B5EF4-FFF2-40B4-BE49-F238E27FC236}">
                  <a16:creationId xmlns:a16="http://schemas.microsoft.com/office/drawing/2014/main" id="{6D424DF8-EF55-5646-8E95-DD37B933DB86}"/>
                </a:ext>
              </a:extLst>
            </p:cNvPr>
            <p:cNvPicPr>
              <a:picLocks noChangeAspect="1"/>
            </p:cNvPicPr>
            <p:nvPr/>
          </p:nvPicPr>
          <p:blipFill>
            <a:blip r:embed="rId5"/>
            <a:stretch>
              <a:fillRect/>
            </a:stretch>
          </p:blipFill>
          <p:spPr>
            <a:xfrm>
              <a:off x="457200" y="4793195"/>
              <a:ext cx="6898321" cy="1983555"/>
            </a:xfrm>
            <a:prstGeom prst="rect">
              <a:avLst/>
            </a:prstGeom>
          </p:spPr>
        </p:pic>
        <p:grpSp>
          <p:nvGrpSpPr>
            <p:cNvPr id="20" name="Group 19">
              <a:extLst>
                <a:ext uri="{FF2B5EF4-FFF2-40B4-BE49-F238E27FC236}">
                  <a16:creationId xmlns:a16="http://schemas.microsoft.com/office/drawing/2014/main" id="{8A265773-8A90-8141-8E99-1A112760D3BF}"/>
                </a:ext>
              </a:extLst>
            </p:cNvPr>
            <p:cNvGrpSpPr/>
            <p:nvPr/>
          </p:nvGrpSpPr>
          <p:grpSpPr>
            <a:xfrm>
              <a:off x="0" y="4868340"/>
              <a:ext cx="1904458" cy="937948"/>
              <a:chOff x="7845696" y="4871453"/>
              <a:chExt cx="1904458" cy="937948"/>
            </a:xfrm>
          </p:grpSpPr>
          <p:sp>
            <p:nvSpPr>
              <p:cNvPr id="16" name="Right Brace 15">
                <a:extLst>
                  <a:ext uri="{FF2B5EF4-FFF2-40B4-BE49-F238E27FC236}">
                    <a16:creationId xmlns:a16="http://schemas.microsoft.com/office/drawing/2014/main" id="{8FA7F63A-9706-BD4B-9D21-45169BCD03FA}"/>
                  </a:ext>
                </a:extLst>
              </p:cNvPr>
              <p:cNvSpPr/>
              <p:nvPr/>
            </p:nvSpPr>
            <p:spPr>
              <a:xfrm rot="10800000">
                <a:off x="9503522" y="4949886"/>
                <a:ext cx="246632" cy="304800"/>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E3EFB611-D7C0-1E44-A4E6-91F4419BB7DC}"/>
                  </a:ext>
                </a:extLst>
              </p:cNvPr>
              <p:cNvSpPr/>
              <p:nvPr/>
            </p:nvSpPr>
            <p:spPr>
              <a:xfrm rot="10800000">
                <a:off x="9503522" y="5344622"/>
                <a:ext cx="246632" cy="443464"/>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EAC263D6-7CC6-0547-B06A-9D3992FFC1A7}"/>
                  </a:ext>
                </a:extLst>
              </p:cNvPr>
              <p:cNvSpPr txBox="1"/>
              <p:nvPr/>
            </p:nvSpPr>
            <p:spPr>
              <a:xfrm>
                <a:off x="7845696" y="4871453"/>
                <a:ext cx="1657826" cy="461665"/>
              </a:xfrm>
              <a:prstGeom prst="rect">
                <a:avLst/>
              </a:prstGeom>
              <a:noFill/>
            </p:spPr>
            <p:txBody>
              <a:bodyPr wrap="none" rtlCol="0">
                <a:spAutoFit/>
              </a:bodyPr>
              <a:lstStyle/>
              <a:p>
                <a:r>
                  <a:rPr lang="en-US" dirty="0"/>
                  <a:t>Phenotype</a:t>
                </a:r>
              </a:p>
            </p:txBody>
          </p:sp>
          <p:sp>
            <p:nvSpPr>
              <p:cNvPr id="19" name="TextBox 18">
                <a:extLst>
                  <a:ext uri="{FF2B5EF4-FFF2-40B4-BE49-F238E27FC236}">
                    <a16:creationId xmlns:a16="http://schemas.microsoft.com/office/drawing/2014/main" id="{BAEC6BDC-E7DB-6642-800A-60E1817B067E}"/>
                  </a:ext>
                </a:extLst>
              </p:cNvPr>
              <p:cNvSpPr txBox="1"/>
              <p:nvPr/>
            </p:nvSpPr>
            <p:spPr>
              <a:xfrm>
                <a:off x="7969012" y="5347736"/>
                <a:ext cx="1486304" cy="461665"/>
              </a:xfrm>
              <a:prstGeom prst="rect">
                <a:avLst/>
              </a:prstGeom>
              <a:noFill/>
            </p:spPr>
            <p:txBody>
              <a:bodyPr wrap="none" rtlCol="0">
                <a:spAutoFit/>
              </a:bodyPr>
              <a:lstStyle/>
              <a:p>
                <a:r>
                  <a:rPr lang="en-US" dirty="0"/>
                  <a:t>Sample #</a:t>
                </a:r>
              </a:p>
            </p:txBody>
          </p:sp>
        </p:grpSp>
      </p:grpSp>
      <p:grpSp>
        <p:nvGrpSpPr>
          <p:cNvPr id="30" name="Group 29">
            <a:extLst>
              <a:ext uri="{FF2B5EF4-FFF2-40B4-BE49-F238E27FC236}">
                <a16:creationId xmlns:a16="http://schemas.microsoft.com/office/drawing/2014/main" id="{1439EDD2-CD54-EF43-A53B-56AEC89FBE0B}"/>
              </a:ext>
            </a:extLst>
          </p:cNvPr>
          <p:cNvGrpSpPr/>
          <p:nvPr/>
        </p:nvGrpSpPr>
        <p:grpSpPr>
          <a:xfrm>
            <a:off x="7336534" y="5175956"/>
            <a:ext cx="1481395" cy="464509"/>
            <a:chOff x="7336534" y="5323306"/>
            <a:chExt cx="1481395" cy="464509"/>
          </a:xfrm>
        </p:grpSpPr>
        <p:sp>
          <p:nvSpPr>
            <p:cNvPr id="27" name="TextBox 26">
              <a:extLst>
                <a:ext uri="{FF2B5EF4-FFF2-40B4-BE49-F238E27FC236}">
                  <a16:creationId xmlns:a16="http://schemas.microsoft.com/office/drawing/2014/main" id="{6FB4B608-6702-7D43-A7AB-075605E9AADB}"/>
                </a:ext>
              </a:extLst>
            </p:cNvPr>
            <p:cNvSpPr txBox="1"/>
            <p:nvPr/>
          </p:nvSpPr>
          <p:spPr>
            <a:xfrm>
              <a:off x="7336534" y="5323307"/>
              <a:ext cx="526106" cy="461665"/>
            </a:xfrm>
            <a:prstGeom prst="rect">
              <a:avLst/>
            </a:prstGeom>
            <a:noFill/>
          </p:spPr>
          <p:txBody>
            <a:bodyPr wrap="none" rtlCol="0">
              <a:spAutoFit/>
            </a:bodyPr>
            <a:lstStyle/>
            <a:p>
              <a:r>
                <a:rPr lang="en-US" dirty="0"/>
                <a:t>MI</a:t>
              </a:r>
            </a:p>
          </p:txBody>
        </p:sp>
        <p:sp>
          <p:nvSpPr>
            <p:cNvPr id="28" name="TextBox 27">
              <a:extLst>
                <a:ext uri="{FF2B5EF4-FFF2-40B4-BE49-F238E27FC236}">
                  <a16:creationId xmlns:a16="http://schemas.microsoft.com/office/drawing/2014/main" id="{2518CCF9-F291-F846-8EAA-C508043E1CF6}"/>
                </a:ext>
              </a:extLst>
            </p:cNvPr>
            <p:cNvSpPr txBox="1"/>
            <p:nvPr/>
          </p:nvSpPr>
          <p:spPr>
            <a:xfrm>
              <a:off x="7791027" y="5326150"/>
              <a:ext cx="612668" cy="461665"/>
            </a:xfrm>
            <a:prstGeom prst="rect">
              <a:avLst/>
            </a:prstGeom>
            <a:noFill/>
          </p:spPr>
          <p:txBody>
            <a:bodyPr wrap="none" rtlCol="0">
              <a:spAutoFit/>
            </a:bodyPr>
            <a:lstStyle/>
            <a:p>
              <a:r>
                <a:rPr lang="en-US" dirty="0"/>
                <a:t>PC</a:t>
              </a:r>
            </a:p>
          </p:txBody>
        </p:sp>
        <p:sp>
          <p:nvSpPr>
            <p:cNvPr id="29" name="TextBox 28">
              <a:extLst>
                <a:ext uri="{FF2B5EF4-FFF2-40B4-BE49-F238E27FC236}">
                  <a16:creationId xmlns:a16="http://schemas.microsoft.com/office/drawing/2014/main" id="{06910BF6-612F-C745-B7C4-7CB3CE6F3556}"/>
                </a:ext>
              </a:extLst>
            </p:cNvPr>
            <p:cNvSpPr txBox="1"/>
            <p:nvPr/>
          </p:nvSpPr>
          <p:spPr>
            <a:xfrm>
              <a:off x="8325486" y="5323306"/>
              <a:ext cx="492443" cy="461665"/>
            </a:xfrm>
            <a:prstGeom prst="rect">
              <a:avLst/>
            </a:prstGeom>
            <a:noFill/>
          </p:spPr>
          <p:txBody>
            <a:bodyPr wrap="none" rtlCol="0">
              <a:spAutoFit/>
            </a:bodyPr>
            <a:lstStyle/>
            <a:p>
              <a:r>
                <a:rPr lang="en-US" dirty="0"/>
                <a:t>IC</a:t>
              </a:r>
            </a:p>
          </p:txBody>
        </p:sp>
      </p:grpSp>
      <p:sp>
        <p:nvSpPr>
          <p:cNvPr id="3" name="Slide Number Placeholder 2">
            <a:extLst>
              <a:ext uri="{FF2B5EF4-FFF2-40B4-BE49-F238E27FC236}">
                <a16:creationId xmlns:a16="http://schemas.microsoft.com/office/drawing/2014/main" id="{B2D51A86-4350-1B4E-B4F5-5472F365208C}"/>
              </a:ext>
            </a:extLst>
          </p:cNvPr>
          <p:cNvSpPr>
            <a:spLocks noGrp="1"/>
          </p:cNvSpPr>
          <p:nvPr>
            <p:ph type="sldNum" sz="quarter" idx="12"/>
          </p:nvPr>
        </p:nvSpPr>
        <p:spPr/>
        <p:txBody>
          <a:bodyPr/>
          <a:lstStyle/>
          <a:p>
            <a:pPr>
              <a:defRPr/>
            </a:pPr>
            <a:fld id="{9BAA833E-05C9-0B46-8736-69229DC0BBB0}" type="slidenum">
              <a:rPr lang="en-US" smtClean="0"/>
              <a:pPr>
                <a:defRPr/>
              </a:pPr>
              <a:t>16</a:t>
            </a:fld>
            <a:r>
              <a:rPr lang="en-US"/>
              <a:t>/10</a:t>
            </a:r>
            <a:endParaRPr lang="en-US" dirty="0"/>
          </a:p>
        </p:txBody>
      </p:sp>
    </p:spTree>
    <p:extLst>
      <p:ext uri="{BB962C8B-B14F-4D97-AF65-F5344CB8AC3E}">
        <p14:creationId xmlns:p14="http://schemas.microsoft.com/office/powerpoint/2010/main" val="137158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anim calcmode="lin" valueType="num">
                                      <p:cBhvr>
                                        <p:cTn id="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9">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fill="hold"/>
                                        <p:tgtEl>
                                          <p:spTgt spid="25"/>
                                        </p:tgtEl>
                                        <p:attrNameLst>
                                          <p:attrName>ppt_x</p:attrName>
                                        </p:attrNameLst>
                                      </p:cBhvr>
                                      <p:tavLst>
                                        <p:tav tm="0">
                                          <p:val>
                                            <p:strVal val="#ppt_x"/>
                                          </p:val>
                                        </p:tav>
                                        <p:tav tm="100000">
                                          <p:val>
                                            <p:strVal val="#ppt_x"/>
                                          </p:val>
                                        </p:tav>
                                      </p:tavLst>
                                    </p:anim>
                                    <p:anim calcmode="lin" valueType="num">
                                      <p:cBhvr additive="base">
                                        <p:cTn id="27"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ppt_x"/>
                                          </p:val>
                                        </p:tav>
                                        <p:tav tm="100000">
                                          <p:val>
                                            <p:strVal val="#ppt_x"/>
                                          </p:val>
                                        </p:tav>
                                      </p:tavLst>
                                    </p:anim>
                                    <p:anim calcmode="lin" valueType="num">
                                      <p:cBhvr additive="base">
                                        <p:cTn id="33" dur="500" fill="hold"/>
                                        <p:tgtEl>
                                          <p:spTgt spid="30"/>
                                        </p:tgtEl>
                                        <p:attrNameLst>
                                          <p:attrName>ppt_y</p:attrName>
                                        </p:attrNameLst>
                                      </p:cBhvr>
                                      <p:tavLst>
                                        <p:tav tm="0">
                                          <p:val>
                                            <p:strVal val="0-#ppt_h/2"/>
                                          </p:val>
                                        </p:tav>
                                        <p:tav tm="100000">
                                          <p:val>
                                            <p:strVal val="#ppt_y"/>
                                          </p:val>
                                        </p:tav>
                                      </p:tavLst>
                                    </p:anim>
                                  </p:childTnLst>
                                </p:cTn>
                              </p:par>
                              <p:par>
                                <p:cTn id="34" presetID="2" presetClass="entr" presetSubtype="1"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fill="hold"/>
                                        <p:tgtEl>
                                          <p:spTgt spid="26"/>
                                        </p:tgtEl>
                                        <p:attrNameLst>
                                          <p:attrName>ppt_x</p:attrName>
                                        </p:attrNameLst>
                                      </p:cBhvr>
                                      <p:tavLst>
                                        <p:tav tm="0">
                                          <p:val>
                                            <p:strVal val="#ppt_x"/>
                                          </p:val>
                                        </p:tav>
                                        <p:tav tm="100000">
                                          <p:val>
                                            <p:strVal val="#ppt_x"/>
                                          </p:val>
                                        </p:tav>
                                      </p:tavLst>
                                    </p:anim>
                                    <p:anim calcmode="lin" valueType="num">
                                      <p:cBhvr additive="base">
                                        <p:cTn id="37"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ln/>
        </p:spPr>
        <p:txBody>
          <a:bodyPr/>
          <a:lstStyle/>
          <a:p>
            <a:pPr algn="ctr"/>
            <a:br>
              <a:rPr lang="en-US" dirty="0">
                <a:ea typeface="ＭＳ Ｐゴシック" charset="0"/>
                <a:cs typeface="Arial" panose="020B0604020202020204" pitchFamily="34" charset="0"/>
              </a:rPr>
            </a:br>
            <a:r>
              <a:rPr lang="en-US" dirty="0">
                <a:ea typeface="ＭＳ Ｐゴシック" charset="0"/>
                <a:cs typeface="Arial" panose="020B0604020202020204" pitchFamily="34" charset="0"/>
              </a:rPr>
              <a:t>Differential Expression Analysis</a:t>
            </a:r>
            <a:br>
              <a:rPr lang="en-US" dirty="0">
                <a:ea typeface="ＭＳ Ｐゴシック" charset="0"/>
                <a:cs typeface="Arial" panose="020B0604020202020204" pitchFamily="34" charset="0"/>
              </a:rPr>
            </a:br>
            <a:endParaRPr lang="en-US" dirty="0">
              <a:ea typeface="ＭＳ Ｐゴシック" charset="0"/>
              <a:cs typeface="Arial" panose="020B0604020202020204" pitchFamily="34" charset="0"/>
            </a:endParaRPr>
          </a:p>
        </p:txBody>
      </p:sp>
      <p:sp>
        <p:nvSpPr>
          <p:cNvPr id="46083" name="Rectangle 3"/>
          <p:cNvSpPr>
            <a:spLocks noGrp="1" noChangeArrowheads="1"/>
          </p:cNvSpPr>
          <p:nvPr>
            <p:ph type="body" idx="4294967295"/>
          </p:nvPr>
        </p:nvSpPr>
        <p:spPr>
          <a:xfrm>
            <a:off x="0" y="1371600"/>
            <a:ext cx="8534400" cy="1066800"/>
          </a:xfrm>
        </p:spPr>
        <p:txBody>
          <a:bodyPr>
            <a:normAutofit/>
          </a:bodyPr>
          <a:lstStyle/>
          <a:p>
            <a:pPr marL="0" indent="0" algn="ctr">
              <a:buFont typeface="Wingdings" pitchFamily="-107" charset="2"/>
              <a:buNone/>
              <a:defRPr/>
            </a:pPr>
            <a:r>
              <a:rPr lang="en-US" sz="2800" dirty="0">
                <a:latin typeface="Calibri" panose="020F0502020204030204" pitchFamily="34" charset="0"/>
                <a:ea typeface="ＭＳ Ｐゴシック" pitchFamily="-107" charset="-128"/>
                <a:cs typeface="Calibri" panose="020F0502020204030204" pitchFamily="34" charset="0"/>
              </a:rPr>
              <a:t>Given phenotypically </a:t>
            </a:r>
            <a:r>
              <a:rPr lang="en-US" sz="2800" dirty="0">
                <a:solidFill>
                  <a:srgbClr val="000066"/>
                </a:solidFill>
                <a:effectLst>
                  <a:outerShdw blurRad="38100" dist="38100" dir="2700000" algn="tl">
                    <a:srgbClr val="DDDDDD"/>
                  </a:outerShdw>
                </a:effectLst>
                <a:latin typeface="Calibri" panose="020F0502020204030204" pitchFamily="34" charset="0"/>
                <a:ea typeface="ＭＳ Ｐゴシック" pitchFamily="-107" charset="-128"/>
                <a:cs typeface="Calibri" panose="020F0502020204030204" pitchFamily="34" charset="0"/>
              </a:rPr>
              <a:t>distinct classes, </a:t>
            </a:r>
            <a:r>
              <a:rPr lang="en-US" sz="2800" dirty="0">
                <a:latin typeface="Calibri" panose="020F0502020204030204" pitchFamily="34" charset="0"/>
                <a:ea typeface="ＭＳ Ｐゴシック" pitchFamily="-107" charset="-128"/>
                <a:cs typeface="Calibri" panose="020F0502020204030204" pitchFamily="34" charset="0"/>
              </a:rPr>
              <a:t>find “markers” that distinguish these classes from one another</a:t>
            </a:r>
          </a:p>
        </p:txBody>
      </p:sp>
      <p:sp>
        <p:nvSpPr>
          <p:cNvPr id="28679" name="Text Box 7"/>
          <p:cNvSpPr txBox="1">
            <a:spLocks noChangeArrowheads="1"/>
          </p:cNvSpPr>
          <p:nvPr/>
        </p:nvSpPr>
        <p:spPr bwMode="auto">
          <a:xfrm>
            <a:off x="1160463" y="2525713"/>
            <a:ext cx="842962" cy="369887"/>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wrap="none">
            <a:spAutoFit/>
          </a:bodyPr>
          <a:lstStyle/>
          <a:p>
            <a:pPr>
              <a:defRPr/>
            </a:pPr>
            <a:r>
              <a:rPr lang="en-US" sz="1800" dirty="0">
                <a:ea typeface="ＭＳ Ｐゴシック" charset="-128"/>
                <a:cs typeface="ＭＳ Ｐゴシック" charset="-128"/>
              </a:rPr>
              <a:t>Tumor</a:t>
            </a:r>
          </a:p>
        </p:txBody>
      </p:sp>
      <p:sp>
        <p:nvSpPr>
          <p:cNvPr id="28681" name="Text Box 9"/>
          <p:cNvSpPr txBox="1">
            <a:spLocks noChangeArrowheads="1"/>
          </p:cNvSpPr>
          <p:nvPr/>
        </p:nvSpPr>
        <p:spPr bwMode="auto">
          <a:xfrm>
            <a:off x="2536825" y="2514600"/>
            <a:ext cx="928688" cy="369888"/>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wrap="none">
            <a:spAutoFit/>
          </a:bodyPr>
          <a:lstStyle/>
          <a:p>
            <a:pPr>
              <a:defRPr/>
            </a:pPr>
            <a:r>
              <a:rPr lang="en-US" sz="1800" dirty="0">
                <a:ea typeface="ＭＳ Ｐゴシック" charset="-128"/>
                <a:cs typeface="ＭＳ Ｐゴシック" charset="-128"/>
              </a:rPr>
              <a:t>Normal</a:t>
            </a:r>
          </a:p>
        </p:txBody>
      </p:sp>
      <p:sp>
        <p:nvSpPr>
          <p:cNvPr id="19461" name="TextBox 35"/>
          <p:cNvSpPr txBox="1">
            <a:spLocks noChangeArrowheads="1"/>
          </p:cNvSpPr>
          <p:nvPr/>
        </p:nvSpPr>
        <p:spPr bwMode="auto">
          <a:xfrm>
            <a:off x="2209800" y="762000"/>
            <a:ext cx="41910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3200" b="1" dirty="0">
                <a:latin typeface="Calibri" panose="020F0502020204030204" pitchFamily="34" charset="0"/>
                <a:cs typeface="Calibri" panose="020F0502020204030204" pitchFamily="34" charset="0"/>
              </a:rPr>
              <a:t>Marker selection</a:t>
            </a:r>
          </a:p>
        </p:txBody>
      </p:sp>
      <p:pic>
        <p:nvPicPr>
          <p:cNvPr id="19462" name="Picture 3" descr="heatmap"/>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2819400"/>
            <a:ext cx="3886200" cy="388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63" name="Picture 5" descr="heatmap"/>
          <p:cNvPicPr>
            <a:picLocks noChangeAspect="1" noChangeArrowheads="1"/>
          </p:cNvPicPr>
          <p:nvPr/>
        </p:nvPicPr>
        <p:blipFill>
          <a:blip r:embed="rId4" cstate="email">
            <a:extLst>
              <a:ext uri="{28A0092B-C50C-407E-A947-70E740481C1C}">
                <a14:useLocalDpi xmlns:a14="http://schemas.microsoft.com/office/drawing/2010/main" val="0"/>
              </a:ext>
            </a:extLst>
          </a:blip>
          <a:srcRect r="7639"/>
          <a:stretch>
            <a:fillRect/>
          </a:stretch>
        </p:blipFill>
        <p:spPr bwMode="auto">
          <a:xfrm>
            <a:off x="4668838" y="2819400"/>
            <a:ext cx="3789362" cy="396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Text Box 7"/>
          <p:cNvSpPr txBox="1">
            <a:spLocks noChangeArrowheads="1"/>
          </p:cNvSpPr>
          <p:nvPr/>
        </p:nvSpPr>
        <p:spPr bwMode="auto">
          <a:xfrm>
            <a:off x="5257800" y="2514600"/>
            <a:ext cx="842963" cy="369888"/>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wrap="none">
            <a:spAutoFit/>
          </a:bodyPr>
          <a:lstStyle/>
          <a:p>
            <a:pPr>
              <a:defRPr/>
            </a:pPr>
            <a:r>
              <a:rPr lang="en-US" sz="1800" dirty="0">
                <a:ea typeface="ＭＳ Ｐゴシック" charset="-128"/>
                <a:cs typeface="ＭＳ Ｐゴシック" charset="-128"/>
              </a:rPr>
              <a:t>Tumor</a:t>
            </a:r>
          </a:p>
        </p:txBody>
      </p:sp>
      <p:sp>
        <p:nvSpPr>
          <p:cNvPr id="16" name="Text Box 9"/>
          <p:cNvSpPr txBox="1">
            <a:spLocks noChangeArrowheads="1"/>
          </p:cNvSpPr>
          <p:nvPr/>
        </p:nvSpPr>
        <p:spPr bwMode="auto">
          <a:xfrm>
            <a:off x="7010400" y="2514600"/>
            <a:ext cx="928688" cy="369888"/>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wrap="none">
            <a:spAutoFit/>
          </a:bodyPr>
          <a:lstStyle/>
          <a:p>
            <a:pPr>
              <a:defRPr/>
            </a:pPr>
            <a:r>
              <a:rPr lang="en-US" sz="1800" dirty="0">
                <a:ea typeface="ＭＳ Ｐゴシック" charset="-128"/>
                <a:cs typeface="ＭＳ Ｐゴシック" charset="-128"/>
              </a:rPr>
              <a:t>Normal</a:t>
            </a:r>
          </a:p>
        </p:txBody>
      </p:sp>
      <p:sp>
        <p:nvSpPr>
          <p:cNvPr id="4" name="Slide Number Placeholder 3">
            <a:extLst>
              <a:ext uri="{FF2B5EF4-FFF2-40B4-BE49-F238E27FC236}">
                <a16:creationId xmlns:a16="http://schemas.microsoft.com/office/drawing/2014/main" id="{2827E2E1-CA50-6A43-B39C-8DE58F3DA583}"/>
              </a:ext>
            </a:extLst>
          </p:cNvPr>
          <p:cNvSpPr>
            <a:spLocks noGrp="1"/>
          </p:cNvSpPr>
          <p:nvPr>
            <p:ph type="sldNum" sz="quarter" idx="12"/>
          </p:nvPr>
        </p:nvSpPr>
        <p:spPr/>
        <p:txBody>
          <a:bodyPr/>
          <a:lstStyle/>
          <a:p>
            <a:pPr>
              <a:defRPr/>
            </a:pPr>
            <a:fld id="{9BAA833E-05C9-0B46-8736-69229DC0BBB0}" type="slidenum">
              <a:rPr lang="en-US" smtClean="0"/>
              <a:pPr>
                <a:defRPr/>
              </a:pPr>
              <a:t>2</a:t>
            </a:fld>
            <a:r>
              <a:rPr lang="en-US"/>
              <a:t>/9</a:t>
            </a:r>
            <a:endParaRPr lang="en-US" dirty="0"/>
          </a:p>
        </p:txBody>
      </p:sp>
    </p:spTree>
    <p:extLst>
      <p:ext uri="{BB962C8B-B14F-4D97-AF65-F5344CB8AC3E}">
        <p14:creationId xmlns:p14="http://schemas.microsoft.com/office/powerpoint/2010/main" val="210830879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Text Box 3"/>
          <p:cNvSpPr txBox="1">
            <a:spLocks noChangeArrowheads="1"/>
          </p:cNvSpPr>
          <p:nvPr/>
        </p:nvSpPr>
        <p:spPr bwMode="auto">
          <a:xfrm>
            <a:off x="1066800" y="1447800"/>
            <a:ext cx="8077200" cy="4670425"/>
          </a:xfrm>
          <a:prstGeom prst="rect">
            <a:avLst/>
          </a:prstGeom>
          <a:noFill/>
          <a:ln w="9525">
            <a:noFill/>
            <a:miter lim="800000"/>
            <a:headEnd/>
            <a:tailEnd/>
          </a:ln>
          <a:effec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nSpc>
                <a:spcPct val="60000"/>
              </a:lnSpc>
              <a:spcBef>
                <a:spcPct val="50000"/>
              </a:spcBef>
              <a:defRPr/>
            </a:pPr>
            <a:r>
              <a:rPr lang="en-US" sz="1800" b="1" dirty="0">
                <a:latin typeface="Calibri" charset="0"/>
              </a:rPr>
              <a:t>    </a:t>
            </a:r>
            <a:r>
              <a:rPr lang="en-US" sz="1800" b="1" u="sng" dirty="0">
                <a:latin typeface="Calibri" charset="0"/>
              </a:rPr>
              <a:t>Problem</a:t>
            </a:r>
            <a:r>
              <a:rPr lang="en-US" sz="1800" b="1" dirty="0">
                <a:latin typeface="Calibri" charset="0"/>
              </a:rPr>
              <a:t>                    </a:t>
            </a:r>
            <a:r>
              <a:rPr lang="en-US" sz="1800" b="1" u="sng" dirty="0">
                <a:latin typeface="Calibri" charset="0"/>
              </a:rPr>
              <a:t>Gene Markers</a:t>
            </a:r>
            <a:r>
              <a:rPr lang="en-US" sz="1800" b="1" dirty="0">
                <a:latin typeface="Calibri" charset="0"/>
              </a:rPr>
              <a:t>   </a:t>
            </a:r>
            <a:r>
              <a:rPr lang="en-US" sz="1800" b="1" u="sng" dirty="0">
                <a:latin typeface="Calibri" charset="0"/>
              </a:rPr>
              <a:t>Error</a:t>
            </a:r>
            <a:r>
              <a:rPr lang="en-US" sz="1800" b="1" dirty="0">
                <a:latin typeface="Calibri" charset="0"/>
              </a:rPr>
              <a:t>                </a:t>
            </a:r>
            <a:r>
              <a:rPr lang="en-US" sz="1800" b="1" u="sng" dirty="0">
                <a:latin typeface="Calibri" charset="0"/>
              </a:rPr>
              <a:t>Example</a:t>
            </a:r>
          </a:p>
          <a:p>
            <a:pPr>
              <a:lnSpc>
                <a:spcPct val="50000"/>
              </a:lnSpc>
              <a:spcBef>
                <a:spcPct val="50000"/>
              </a:spcBef>
              <a:defRPr/>
            </a:pPr>
            <a:r>
              <a:rPr lang="en-US" sz="1800" dirty="0">
                <a:latin typeface="Calibri" charset="0"/>
              </a:rPr>
              <a:t>    </a:t>
            </a:r>
          </a:p>
          <a:p>
            <a:pPr>
              <a:lnSpc>
                <a:spcPct val="50000"/>
              </a:lnSpc>
              <a:spcBef>
                <a:spcPct val="50000"/>
              </a:spcBef>
              <a:defRPr/>
            </a:pPr>
            <a:r>
              <a:rPr lang="en-US" sz="1600" dirty="0">
                <a:latin typeface="Calibri" charset="0"/>
              </a:rPr>
              <a:t>I.  Tissue or Cell Type             ~1000-2000     ~0%        </a:t>
            </a:r>
            <a:r>
              <a:rPr lang="en-US" sz="1600" dirty="0">
                <a:effectLst>
                  <a:outerShdw blurRad="38100" dist="38100" dir="2700000" algn="tl">
                    <a:srgbClr val="DDDDDD"/>
                  </a:outerShdw>
                </a:effectLst>
                <a:latin typeface="Calibri" charset="0"/>
              </a:rPr>
              <a:t>Normal vs. Renal carcinoma</a:t>
            </a:r>
          </a:p>
          <a:p>
            <a:pPr>
              <a:lnSpc>
                <a:spcPct val="50000"/>
              </a:lnSpc>
              <a:spcBef>
                <a:spcPct val="50000"/>
              </a:spcBef>
              <a:defRPr/>
            </a:pPr>
            <a:r>
              <a:rPr lang="en-US" sz="1600" dirty="0">
                <a:latin typeface="Calibri" charset="0"/>
              </a:rPr>
              <a:t>     Normal vs. Abnormal</a:t>
            </a:r>
          </a:p>
          <a:p>
            <a:pPr>
              <a:lnSpc>
                <a:spcPct val="50000"/>
              </a:lnSpc>
              <a:spcBef>
                <a:spcPct val="50000"/>
              </a:spcBef>
              <a:defRPr/>
            </a:pPr>
            <a:endParaRPr lang="en-US" sz="1600" dirty="0">
              <a:latin typeface="Calibri" charset="0"/>
            </a:endParaRPr>
          </a:p>
          <a:p>
            <a:pPr>
              <a:lnSpc>
                <a:spcPct val="50000"/>
              </a:lnSpc>
              <a:spcBef>
                <a:spcPct val="50000"/>
              </a:spcBef>
              <a:defRPr/>
            </a:pPr>
            <a:endParaRPr lang="en-US" sz="1600" dirty="0">
              <a:latin typeface="Calibri" charset="0"/>
            </a:endParaRPr>
          </a:p>
          <a:p>
            <a:pPr>
              <a:lnSpc>
                <a:spcPct val="70000"/>
              </a:lnSpc>
              <a:spcBef>
                <a:spcPct val="50000"/>
              </a:spcBef>
              <a:defRPr/>
            </a:pPr>
            <a:r>
              <a:rPr lang="en-US" sz="1600" dirty="0">
                <a:latin typeface="Calibri" charset="0"/>
              </a:rPr>
              <a:t>II.  Morphological                   ~200-500         ~0-5%     </a:t>
            </a:r>
            <a:r>
              <a:rPr lang="en-US" sz="1600" dirty="0">
                <a:effectLst>
                  <a:outerShdw blurRad="38100" dist="38100" dir="2700000" algn="tl">
                    <a:srgbClr val="DDDDDD"/>
                  </a:outerShdw>
                </a:effectLst>
                <a:latin typeface="Calibri" charset="0"/>
              </a:rPr>
              <a:t>Leukemia ALL vs. AML</a:t>
            </a:r>
          </a:p>
          <a:p>
            <a:pPr>
              <a:lnSpc>
                <a:spcPct val="50000"/>
              </a:lnSpc>
              <a:spcBef>
                <a:spcPct val="50000"/>
              </a:spcBef>
              <a:defRPr/>
            </a:pPr>
            <a:r>
              <a:rPr lang="en-US" sz="1600" dirty="0">
                <a:latin typeface="Calibri" charset="0"/>
              </a:rPr>
              <a:t>      Type</a:t>
            </a:r>
          </a:p>
          <a:p>
            <a:pPr>
              <a:lnSpc>
                <a:spcPct val="50000"/>
              </a:lnSpc>
              <a:spcBef>
                <a:spcPct val="50000"/>
              </a:spcBef>
              <a:defRPr/>
            </a:pPr>
            <a:endParaRPr lang="en-US" sz="1600" dirty="0">
              <a:latin typeface="Calibri" charset="0"/>
            </a:endParaRPr>
          </a:p>
          <a:p>
            <a:pPr>
              <a:lnSpc>
                <a:spcPct val="50000"/>
              </a:lnSpc>
              <a:spcBef>
                <a:spcPct val="50000"/>
              </a:spcBef>
              <a:defRPr/>
            </a:pPr>
            <a:endParaRPr lang="en-US" sz="1600" dirty="0">
              <a:latin typeface="Calibri" charset="0"/>
            </a:endParaRPr>
          </a:p>
          <a:p>
            <a:pPr>
              <a:lnSpc>
                <a:spcPct val="50000"/>
              </a:lnSpc>
              <a:spcBef>
                <a:spcPct val="50000"/>
              </a:spcBef>
              <a:defRPr/>
            </a:pPr>
            <a:r>
              <a:rPr lang="en-US" sz="1600" dirty="0">
                <a:latin typeface="Calibri" charset="0"/>
              </a:rPr>
              <a:t>III. Morphological Subtype    ~50-100           ~0-15%    </a:t>
            </a:r>
            <a:r>
              <a:rPr lang="en-US" sz="1600" dirty="0">
                <a:effectLst>
                  <a:outerShdw blurRad="38100" dist="38100" dir="2700000" algn="tl">
                    <a:srgbClr val="DDDDDD"/>
                  </a:outerShdw>
                </a:effectLst>
                <a:latin typeface="Calibri" charset="0"/>
              </a:rPr>
              <a:t>ALL B- </a:t>
            </a:r>
            <a:r>
              <a:rPr lang="en-US" sz="1600" i="1" dirty="0">
                <a:effectLst>
                  <a:outerShdw blurRad="38100" dist="38100" dir="2700000" algn="tl">
                    <a:srgbClr val="DDDDDD"/>
                  </a:outerShdw>
                </a:effectLst>
                <a:latin typeface="Calibri" charset="0"/>
              </a:rPr>
              <a:t>vs</a:t>
            </a:r>
            <a:r>
              <a:rPr lang="en-US" sz="1600" dirty="0">
                <a:effectLst>
                  <a:outerShdw blurRad="38100" dist="38100" dir="2700000" algn="tl">
                    <a:srgbClr val="DDDDDD"/>
                  </a:outerShdw>
                </a:effectLst>
                <a:latin typeface="Calibri" charset="0"/>
              </a:rPr>
              <a:t>. T-Cell</a:t>
            </a:r>
          </a:p>
          <a:p>
            <a:pPr>
              <a:lnSpc>
                <a:spcPct val="50000"/>
              </a:lnSpc>
              <a:spcBef>
                <a:spcPct val="50000"/>
              </a:spcBef>
              <a:defRPr/>
            </a:pPr>
            <a:r>
              <a:rPr lang="en-US" sz="1600" dirty="0">
                <a:latin typeface="Calibri" charset="0"/>
              </a:rPr>
              <a:t>      Multiclass Classification</a:t>
            </a:r>
          </a:p>
          <a:p>
            <a:pPr>
              <a:lnSpc>
                <a:spcPct val="50000"/>
              </a:lnSpc>
              <a:spcBef>
                <a:spcPct val="50000"/>
              </a:spcBef>
              <a:defRPr/>
            </a:pPr>
            <a:endParaRPr lang="en-US" sz="1600" dirty="0">
              <a:latin typeface="Calibri" charset="0"/>
            </a:endParaRPr>
          </a:p>
          <a:p>
            <a:pPr>
              <a:lnSpc>
                <a:spcPct val="50000"/>
              </a:lnSpc>
              <a:spcBef>
                <a:spcPct val="50000"/>
              </a:spcBef>
              <a:defRPr/>
            </a:pPr>
            <a:endParaRPr lang="en-US" sz="1600" dirty="0">
              <a:latin typeface="Calibri" charset="0"/>
            </a:endParaRPr>
          </a:p>
          <a:p>
            <a:pPr>
              <a:lnSpc>
                <a:spcPct val="50000"/>
              </a:lnSpc>
              <a:spcBef>
                <a:spcPct val="50000"/>
              </a:spcBef>
              <a:defRPr/>
            </a:pPr>
            <a:endParaRPr lang="en-US" sz="1600" dirty="0">
              <a:latin typeface="Calibri" charset="0"/>
            </a:endParaRPr>
          </a:p>
          <a:p>
            <a:pPr>
              <a:lnSpc>
                <a:spcPct val="50000"/>
              </a:lnSpc>
              <a:spcBef>
                <a:spcPct val="50000"/>
              </a:spcBef>
              <a:defRPr/>
            </a:pPr>
            <a:r>
              <a:rPr lang="en-US" sz="1600" dirty="0">
                <a:latin typeface="Calibri" charset="0"/>
              </a:rPr>
              <a:t>IV. Treatment Outcome          ~1-20                ~5-50%   </a:t>
            </a:r>
            <a:r>
              <a:rPr lang="en-US" sz="1600" dirty="0">
                <a:effectLst>
                  <a:outerShdw blurRad="38100" dist="38100" dir="2700000" algn="tl">
                    <a:srgbClr val="DDDDDD"/>
                  </a:outerShdw>
                </a:effectLst>
                <a:latin typeface="Calibri" charset="0"/>
              </a:rPr>
              <a:t>AML Treatment Outcome</a:t>
            </a:r>
          </a:p>
          <a:p>
            <a:pPr>
              <a:lnSpc>
                <a:spcPct val="50000"/>
              </a:lnSpc>
              <a:spcBef>
                <a:spcPct val="50000"/>
              </a:spcBef>
              <a:defRPr/>
            </a:pPr>
            <a:r>
              <a:rPr lang="en-US" sz="1600" dirty="0">
                <a:latin typeface="Calibri" charset="0"/>
              </a:rPr>
              <a:t>      Drug Sensitivity </a:t>
            </a:r>
          </a:p>
          <a:p>
            <a:pPr>
              <a:lnSpc>
                <a:spcPct val="50000"/>
              </a:lnSpc>
              <a:spcBef>
                <a:spcPct val="50000"/>
              </a:spcBef>
              <a:defRPr/>
            </a:pPr>
            <a:endParaRPr lang="en-US" sz="1800" dirty="0">
              <a:latin typeface="Calibri" charset="0"/>
            </a:endParaRPr>
          </a:p>
        </p:txBody>
      </p:sp>
      <p:pic>
        <p:nvPicPr>
          <p:cNvPr id="21506" name="Picture 4" descr="all_aml"/>
          <p:cNvPicPr>
            <a:picLocks noChangeAspect="1" noChangeArrowheads="1"/>
          </p:cNvPicPr>
          <p:nvPr/>
        </p:nvPicPr>
        <p:blipFill>
          <a:blip r:embed="rId3">
            <a:extLst>
              <a:ext uri="{28A0092B-C50C-407E-A947-70E740481C1C}">
                <a14:useLocalDpi xmlns:a14="http://schemas.microsoft.com/office/drawing/2010/main" val="0"/>
              </a:ext>
            </a:extLst>
          </a:blip>
          <a:srcRect l="24512" t="41403" r="59085" b="34837"/>
          <a:stretch>
            <a:fillRect/>
          </a:stretch>
        </p:blipFill>
        <p:spPr bwMode="auto">
          <a:xfrm>
            <a:off x="6172200" y="3200400"/>
            <a:ext cx="836613" cy="755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07" name="Picture 5" descr="all_aml"/>
          <p:cNvPicPr>
            <a:picLocks noChangeAspect="1" noChangeArrowheads="1"/>
          </p:cNvPicPr>
          <p:nvPr/>
        </p:nvPicPr>
        <p:blipFill>
          <a:blip r:embed="rId3">
            <a:extLst>
              <a:ext uri="{28A0092B-C50C-407E-A947-70E740481C1C}">
                <a14:useLocalDpi xmlns:a14="http://schemas.microsoft.com/office/drawing/2010/main" val="0"/>
              </a:ext>
            </a:extLst>
          </a:blip>
          <a:srcRect l="61829" t="40448" r="21268" b="35532"/>
          <a:stretch>
            <a:fillRect/>
          </a:stretch>
        </p:blipFill>
        <p:spPr bwMode="auto">
          <a:xfrm>
            <a:off x="7391400" y="3200400"/>
            <a:ext cx="830263" cy="750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08" name="Picture 6" descr="all_aml"/>
          <p:cNvPicPr>
            <a:picLocks noChangeAspect="1" noChangeArrowheads="1"/>
          </p:cNvPicPr>
          <p:nvPr/>
        </p:nvPicPr>
        <p:blipFill>
          <a:blip r:embed="rId3">
            <a:lum bright="12000"/>
            <a:extLst>
              <a:ext uri="{28A0092B-C50C-407E-A947-70E740481C1C}">
                <a14:useLocalDpi xmlns:a14="http://schemas.microsoft.com/office/drawing/2010/main" val="0"/>
              </a:ext>
            </a:extLst>
          </a:blip>
          <a:srcRect l="75566" t="57210" r="16750" b="31575"/>
          <a:stretch>
            <a:fillRect/>
          </a:stretch>
        </p:blipFill>
        <p:spPr bwMode="auto">
          <a:xfrm>
            <a:off x="6172200" y="5570538"/>
            <a:ext cx="835025"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09" name="Picture 7" descr="all_aml"/>
          <p:cNvPicPr>
            <a:picLocks noChangeAspect="1" noChangeArrowheads="1"/>
          </p:cNvPicPr>
          <p:nvPr/>
        </p:nvPicPr>
        <p:blipFill>
          <a:blip r:embed="rId3">
            <a:lum bright="12000"/>
            <a:extLst>
              <a:ext uri="{28A0092B-C50C-407E-A947-70E740481C1C}">
                <a14:useLocalDpi xmlns:a14="http://schemas.microsoft.com/office/drawing/2010/main" val="0"/>
              </a:ext>
            </a:extLst>
          </a:blip>
          <a:srcRect l="69344" t="70323" r="22931" b="19595"/>
          <a:stretch>
            <a:fillRect/>
          </a:stretch>
        </p:blipFill>
        <p:spPr bwMode="auto">
          <a:xfrm>
            <a:off x="7391400" y="5570538"/>
            <a:ext cx="820738" cy="827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10" name="Picture 8"/>
          <p:cNvPicPr>
            <a:picLocks noChangeAspect="1" noChangeArrowheads="1"/>
          </p:cNvPicPr>
          <p:nvPr/>
        </p:nvPicPr>
        <p:blipFill>
          <a:blip r:embed="rId4">
            <a:extLst>
              <a:ext uri="{28A0092B-C50C-407E-A947-70E740481C1C}">
                <a14:useLocalDpi xmlns:a14="http://schemas.microsoft.com/office/drawing/2010/main" val="0"/>
              </a:ext>
            </a:extLst>
          </a:blip>
          <a:srcRect l="19142" t="57910" r="70030" b="34396"/>
          <a:stretch>
            <a:fillRect/>
          </a:stretch>
        </p:blipFill>
        <p:spPr bwMode="auto">
          <a:xfrm>
            <a:off x="6172200" y="2209800"/>
            <a:ext cx="83185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11" name="Picture 9"/>
          <p:cNvPicPr>
            <a:picLocks noChangeAspect="1" noChangeArrowheads="1"/>
          </p:cNvPicPr>
          <p:nvPr/>
        </p:nvPicPr>
        <p:blipFill>
          <a:blip r:embed="rId5">
            <a:extLst>
              <a:ext uri="{28A0092B-C50C-407E-A947-70E740481C1C}">
                <a14:useLocalDpi xmlns:a14="http://schemas.microsoft.com/office/drawing/2010/main" val="0"/>
              </a:ext>
            </a:extLst>
          </a:blip>
          <a:srcRect l="20163" t="19359" r="65796" b="71405"/>
          <a:stretch>
            <a:fillRect/>
          </a:stretch>
        </p:blipFill>
        <p:spPr bwMode="auto">
          <a:xfrm>
            <a:off x="7391400" y="2209800"/>
            <a:ext cx="846138" cy="757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12" name="Picture 10" descr="all_aml"/>
          <p:cNvPicPr>
            <a:picLocks noChangeAspect="1" noChangeArrowheads="1"/>
          </p:cNvPicPr>
          <p:nvPr/>
        </p:nvPicPr>
        <p:blipFill>
          <a:blip r:embed="rId3">
            <a:lum bright="24000" contrast="24000"/>
            <a:extLst>
              <a:ext uri="{28A0092B-C50C-407E-A947-70E740481C1C}">
                <a14:useLocalDpi xmlns:a14="http://schemas.microsoft.com/office/drawing/2010/main" val="0"/>
              </a:ext>
            </a:extLst>
          </a:blip>
          <a:srcRect l="20425" t="65015" r="68216" b="17653"/>
          <a:stretch>
            <a:fillRect/>
          </a:stretch>
        </p:blipFill>
        <p:spPr bwMode="auto">
          <a:xfrm>
            <a:off x="7391400" y="4275138"/>
            <a:ext cx="835025" cy="874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13" name="Picture 11" descr="all_aml"/>
          <p:cNvPicPr>
            <a:picLocks noChangeAspect="1" noChangeArrowheads="1"/>
          </p:cNvPicPr>
          <p:nvPr/>
        </p:nvPicPr>
        <p:blipFill>
          <a:blip r:embed="rId3">
            <a:lum bright="18000"/>
            <a:extLst>
              <a:ext uri="{28A0092B-C50C-407E-A947-70E740481C1C}">
                <a14:useLocalDpi xmlns:a14="http://schemas.microsoft.com/office/drawing/2010/main" val="0"/>
              </a:ext>
            </a:extLst>
          </a:blip>
          <a:srcRect l="27219" t="49112" r="59459" b="28851"/>
          <a:stretch>
            <a:fillRect/>
          </a:stretch>
        </p:blipFill>
        <p:spPr bwMode="auto">
          <a:xfrm>
            <a:off x="6172200" y="4275138"/>
            <a:ext cx="779463" cy="885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14" name="AutoShape 12"/>
          <p:cNvSpPr>
            <a:spLocks noChangeArrowheads="1"/>
          </p:cNvSpPr>
          <p:nvPr/>
        </p:nvSpPr>
        <p:spPr bwMode="auto">
          <a:xfrm>
            <a:off x="457200" y="1600200"/>
            <a:ext cx="381000" cy="4114800"/>
          </a:xfrm>
          <a:prstGeom prst="triangle">
            <a:avLst>
              <a:gd name="adj" fmla="val 0"/>
            </a:avLst>
          </a:prstGeom>
          <a:solidFill>
            <a:srgbClr val="0000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sz="1800">
              <a:latin typeface="Calibri" charset="0"/>
            </a:endParaRPr>
          </a:p>
        </p:txBody>
      </p:sp>
      <p:sp>
        <p:nvSpPr>
          <p:cNvPr id="176141" name="Text Box 13"/>
          <p:cNvSpPr txBox="1">
            <a:spLocks noChangeArrowheads="1"/>
          </p:cNvSpPr>
          <p:nvPr/>
        </p:nvSpPr>
        <p:spPr bwMode="auto">
          <a:xfrm>
            <a:off x="-76200" y="5791200"/>
            <a:ext cx="1371600" cy="523875"/>
          </a:xfrm>
          <a:prstGeom prst="rect">
            <a:avLst/>
          </a:prstGeom>
          <a:noFill/>
          <a:ln w="9525">
            <a:noFill/>
            <a:miter lim="800000"/>
            <a:headEnd/>
            <a:tailEnd/>
          </a:ln>
          <a:effec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defRPr/>
            </a:pPr>
            <a:r>
              <a:rPr lang="en-US" sz="1400">
                <a:solidFill>
                  <a:schemeClr val="tx2"/>
                </a:solidFill>
                <a:effectLst>
                  <a:outerShdw blurRad="38100" dist="38100" dir="2700000" algn="tl">
                    <a:srgbClr val="DDDDDD"/>
                  </a:outerShdw>
                </a:effectLst>
                <a:cs typeface="Arial" charset="0"/>
              </a:rPr>
              <a:t>Degree of Difficulty</a:t>
            </a:r>
          </a:p>
        </p:txBody>
      </p:sp>
      <p:sp>
        <p:nvSpPr>
          <p:cNvPr id="21516" name="Text Box 15"/>
          <p:cNvSpPr txBox="1">
            <a:spLocks noChangeArrowheads="1"/>
          </p:cNvSpPr>
          <p:nvPr/>
        </p:nvSpPr>
        <p:spPr bwMode="auto">
          <a:xfrm>
            <a:off x="76200" y="6579115"/>
            <a:ext cx="2773362"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latin typeface="Calibri" charset="0"/>
              </a:rPr>
              <a:t>adapted from P. </a:t>
            </a:r>
            <a:r>
              <a:rPr lang="en-US" sz="1200" dirty="0">
                <a:latin typeface="Calibri" charset="0"/>
              </a:rPr>
              <a:t>Tamayo</a:t>
            </a:r>
          </a:p>
        </p:txBody>
      </p:sp>
      <p:sp>
        <p:nvSpPr>
          <p:cNvPr id="21517" name="Rectangle 2"/>
          <p:cNvSpPr txBox="1">
            <a:spLocks noChangeArrowheads="1"/>
          </p:cNvSpPr>
          <p:nvPr/>
        </p:nvSpPr>
        <p:spPr bwMode="auto">
          <a:xfrm>
            <a:off x="2057400" y="762000"/>
            <a:ext cx="48006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800" b="1">
                <a:solidFill>
                  <a:schemeClr val="tx2"/>
                </a:solidFill>
                <a:latin typeface="Calibri" charset="0"/>
              </a:rPr>
              <a:t>Hierarchy of difficulty</a:t>
            </a:r>
          </a:p>
        </p:txBody>
      </p:sp>
      <p:sp>
        <p:nvSpPr>
          <p:cNvPr id="21518" name="Title 18"/>
          <p:cNvSpPr>
            <a:spLocks noGrp="1"/>
          </p:cNvSpPr>
          <p:nvPr>
            <p:ph type="title"/>
          </p:nvPr>
        </p:nvSpPr>
        <p:spPr>
          <a:ln/>
        </p:spPr>
        <p:txBody>
          <a:bodyPr/>
          <a:lstStyle/>
          <a:p>
            <a:r>
              <a:rPr lang="en-US" dirty="0">
                <a:ea typeface="ＭＳ Ｐゴシック" charset="0"/>
                <a:cs typeface="ＭＳ Ｐゴシック" charset="0"/>
              </a:rPr>
              <a:t>Gene Marker Selection</a:t>
            </a:r>
          </a:p>
        </p:txBody>
      </p:sp>
      <p:sp>
        <p:nvSpPr>
          <p:cNvPr id="2" name="Rectangle 1"/>
          <p:cNvSpPr/>
          <p:nvPr/>
        </p:nvSpPr>
        <p:spPr>
          <a:xfrm>
            <a:off x="1066800" y="5029200"/>
            <a:ext cx="7467600" cy="1524000"/>
          </a:xfrm>
          <a:prstGeom prst="rect">
            <a:avLst/>
          </a:prstGeom>
          <a:solidFill>
            <a:schemeClr val="bg1"/>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1143000" y="2971800"/>
            <a:ext cx="7467600" cy="3505200"/>
          </a:xfrm>
          <a:prstGeom prst="rect">
            <a:avLst/>
          </a:prstGeom>
          <a:solidFill>
            <a:schemeClr val="bg1"/>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Rectangle 18"/>
          <p:cNvSpPr/>
          <p:nvPr/>
        </p:nvSpPr>
        <p:spPr>
          <a:xfrm>
            <a:off x="1143000" y="3962400"/>
            <a:ext cx="7467600" cy="2667000"/>
          </a:xfrm>
          <a:prstGeom prst="rect">
            <a:avLst/>
          </a:prstGeom>
          <a:solidFill>
            <a:schemeClr val="bg1"/>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Slide Number Placeholder 2">
            <a:extLst>
              <a:ext uri="{FF2B5EF4-FFF2-40B4-BE49-F238E27FC236}">
                <a16:creationId xmlns:a16="http://schemas.microsoft.com/office/drawing/2014/main" id="{5F89DE43-4280-4040-BEE4-83901C08333A}"/>
              </a:ext>
            </a:extLst>
          </p:cNvPr>
          <p:cNvSpPr>
            <a:spLocks noGrp="1"/>
          </p:cNvSpPr>
          <p:nvPr>
            <p:ph type="sldNum" sz="quarter" idx="12"/>
          </p:nvPr>
        </p:nvSpPr>
        <p:spPr/>
        <p:txBody>
          <a:bodyPr/>
          <a:lstStyle/>
          <a:p>
            <a:pPr>
              <a:defRPr/>
            </a:pPr>
            <a:fld id="{9BAA833E-05C9-0B46-8736-69229DC0BBB0}" type="slidenum">
              <a:rPr lang="en-US" smtClean="0"/>
              <a:pPr>
                <a:defRPr/>
              </a:pPr>
              <a:t>3</a:t>
            </a:fld>
            <a:r>
              <a:rPr lang="en-US"/>
              <a:t>/9</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ln/>
        </p:spPr>
        <p:txBody>
          <a:bodyPr/>
          <a:lstStyle/>
          <a:p>
            <a:r>
              <a:rPr lang="en-US" dirty="0">
                <a:ea typeface="ＭＳ Ｐゴシック" charset="0"/>
                <a:cs typeface="ＭＳ Ｐゴシック" charset="0"/>
              </a:rPr>
              <a:t>Effect of Sample Size</a:t>
            </a:r>
          </a:p>
        </p:txBody>
      </p:sp>
      <p:sp>
        <p:nvSpPr>
          <p:cNvPr id="27651" name="Comment 20"/>
          <p:cNvSpPr>
            <a:spLocks noChangeArrowheads="1"/>
          </p:cNvSpPr>
          <p:nvPr/>
        </p:nvSpPr>
        <p:spPr bwMode="auto">
          <a:xfrm>
            <a:off x="952500" y="1223665"/>
            <a:ext cx="7239000" cy="1792798"/>
          </a:xfrm>
          <a:prstGeom prst="rect">
            <a:avLst/>
          </a:prstGeom>
          <a:solidFill>
            <a:srgbClr val="FCFDC6"/>
          </a:solidFill>
          <a:ln w="9525">
            <a:solidFill>
              <a:schemeClr val="tx1"/>
            </a:solidFill>
            <a:miter lim="800000"/>
            <a:headEnd/>
            <a:tailEnd/>
          </a:ln>
          <a:effectLst>
            <a:outerShdw dist="107763" dir="2700000" algn="ctr" rotWithShape="0">
              <a:schemeClr val="bg2"/>
            </a:outerShdw>
          </a:effectLst>
        </p:spPr>
        <p:txBody>
          <a:bodyPr>
            <a:spAutoFit/>
          </a:bodyPr>
          <a:lstStyle/>
          <a:p>
            <a:pPr marL="173038" indent="-173038">
              <a:spcBef>
                <a:spcPct val="50000"/>
              </a:spcBef>
              <a:buClr>
                <a:schemeClr val="tx2"/>
              </a:buClr>
              <a:buSzPct val="80000"/>
              <a:buFont typeface="Wingdings" charset="0"/>
              <a:buChar char="Ø"/>
            </a:pPr>
            <a:r>
              <a:rPr lang="en-US" sz="1700" b="1" dirty="0">
                <a:solidFill>
                  <a:srgbClr val="0000FF"/>
                </a:solidFill>
                <a:latin typeface="Calibri" charset="0"/>
              </a:rPr>
              <a:t>Generate</a:t>
            </a:r>
            <a:r>
              <a:rPr lang="en-US" sz="1700" dirty="0">
                <a:solidFill>
                  <a:srgbClr val="000000"/>
                </a:solidFill>
                <a:latin typeface="Calibri" charset="0"/>
              </a:rPr>
              <a:t> a 10,000x100 matrix of </a:t>
            </a:r>
            <a:r>
              <a:rPr lang="en-US" sz="1700" b="1" dirty="0">
                <a:solidFill>
                  <a:srgbClr val="000000"/>
                </a:solidFill>
                <a:latin typeface="Calibri" charset="0"/>
              </a:rPr>
              <a:t>random data</a:t>
            </a:r>
            <a:r>
              <a:rPr lang="en-US" sz="1700" dirty="0">
                <a:solidFill>
                  <a:srgbClr val="000000"/>
                </a:solidFill>
                <a:latin typeface="Calibri" charset="0"/>
              </a:rPr>
              <a:t> </a:t>
            </a:r>
            <a:r>
              <a:rPr lang="en-US" sz="1700" dirty="0">
                <a:solidFill>
                  <a:srgbClr val="000000"/>
                </a:solidFill>
                <a:latin typeface="Calibri" charset="0"/>
                <a:sym typeface="Wingdings" pitchFamily="2" charset="2"/>
              </a:rPr>
              <a:t> </a:t>
            </a:r>
            <a:r>
              <a:rPr lang="en-US" sz="1700" dirty="0">
                <a:solidFill>
                  <a:srgbClr val="000000"/>
                </a:solidFill>
                <a:latin typeface="Calibri" charset="0"/>
              </a:rPr>
              <a:t>N(</a:t>
            </a:r>
            <a:r>
              <a:rPr lang="el-GR" sz="1700" dirty="0">
                <a:solidFill>
                  <a:srgbClr val="000000"/>
                </a:solidFill>
                <a:latin typeface="Calibri" charset="0"/>
              </a:rPr>
              <a:t>μ</a:t>
            </a:r>
            <a:r>
              <a:rPr lang="en-US" sz="1700" dirty="0">
                <a:solidFill>
                  <a:srgbClr val="000000"/>
                </a:solidFill>
                <a:latin typeface="Calibri" charset="0"/>
                <a:sym typeface="Symbol" charset="0"/>
              </a:rPr>
              <a:t>=</a:t>
            </a:r>
            <a:r>
              <a:rPr lang="en-US" sz="1700" dirty="0">
                <a:solidFill>
                  <a:srgbClr val="000000"/>
                </a:solidFill>
                <a:latin typeface="Calibri" charset="0"/>
              </a:rPr>
              <a:t>0, </a:t>
            </a:r>
            <a:r>
              <a:rPr lang="el-GR" sz="1700" dirty="0">
                <a:solidFill>
                  <a:srgbClr val="000000"/>
                </a:solidFill>
                <a:latin typeface="Calibri" charset="0"/>
              </a:rPr>
              <a:t>σ</a:t>
            </a:r>
            <a:r>
              <a:rPr lang="en-US" sz="1700" dirty="0">
                <a:solidFill>
                  <a:srgbClr val="000000"/>
                </a:solidFill>
                <a:latin typeface="Calibri" charset="0"/>
                <a:cs typeface="Arial" charset="0"/>
                <a:sym typeface="Symbol" charset="0"/>
              </a:rPr>
              <a:t>=</a:t>
            </a:r>
            <a:r>
              <a:rPr lang="en-US" sz="1700" dirty="0">
                <a:solidFill>
                  <a:srgbClr val="000000"/>
                </a:solidFill>
                <a:latin typeface="Calibri" charset="0"/>
                <a:cs typeface="Arial" charset="0"/>
              </a:rPr>
              <a:t>0.5)</a:t>
            </a:r>
          </a:p>
          <a:p>
            <a:pPr marL="173038" indent="-173038">
              <a:spcBef>
                <a:spcPct val="50000"/>
              </a:spcBef>
              <a:buClr>
                <a:schemeClr val="tx2"/>
              </a:buClr>
              <a:buSzPct val="80000"/>
              <a:buFont typeface="Wingdings" charset="0"/>
              <a:buChar char="Ø"/>
            </a:pPr>
            <a:r>
              <a:rPr lang="en-US" sz="1700" b="1" dirty="0">
                <a:solidFill>
                  <a:srgbClr val="0000FF"/>
                </a:solidFill>
                <a:latin typeface="Calibri" charset="0"/>
                <a:cs typeface="Arial" charset="0"/>
              </a:rPr>
              <a:t>Pick</a:t>
            </a:r>
            <a:r>
              <a:rPr lang="en-US" sz="1700" dirty="0">
                <a:solidFill>
                  <a:srgbClr val="000000"/>
                </a:solidFill>
                <a:latin typeface="Calibri" charset="0"/>
                <a:cs typeface="Arial" charset="0"/>
              </a:rPr>
              <a:t> </a:t>
            </a:r>
            <a:r>
              <a:rPr lang="en-US" sz="1700" i="1" dirty="0">
                <a:solidFill>
                  <a:srgbClr val="000000"/>
                </a:solidFill>
                <a:latin typeface="Calibri" charset="0"/>
                <a:cs typeface="Arial" charset="0"/>
              </a:rPr>
              <a:t>n</a:t>
            </a:r>
            <a:r>
              <a:rPr lang="en-US" sz="1700" dirty="0">
                <a:solidFill>
                  <a:srgbClr val="000000"/>
                </a:solidFill>
                <a:latin typeface="Calibri" charset="0"/>
                <a:cs typeface="Arial" charset="0"/>
              </a:rPr>
              <a:t> columns </a:t>
            </a:r>
            <a:r>
              <a:rPr lang="en-US" sz="1700" b="1" dirty="0">
                <a:solidFill>
                  <a:srgbClr val="000000"/>
                </a:solidFill>
                <a:latin typeface="Calibri" charset="0"/>
                <a:cs typeface="Arial" charset="0"/>
              </a:rPr>
              <a:t>at random</a:t>
            </a:r>
            <a:r>
              <a:rPr lang="en-US" sz="1700" dirty="0">
                <a:solidFill>
                  <a:srgbClr val="000000"/>
                </a:solidFill>
                <a:latin typeface="Calibri" charset="0"/>
                <a:cs typeface="Arial" charset="0"/>
              </a:rPr>
              <a:t> </a:t>
            </a:r>
            <a:r>
              <a:rPr lang="en-US" sz="1700" dirty="0">
                <a:solidFill>
                  <a:srgbClr val="000000"/>
                </a:solidFill>
                <a:latin typeface="Calibri" charset="0"/>
                <a:cs typeface="Arial" charset="0"/>
                <a:sym typeface="Wingdings" pitchFamily="2" charset="2"/>
              </a:rPr>
              <a:t></a:t>
            </a:r>
            <a:r>
              <a:rPr lang="en-US" sz="1700" dirty="0">
                <a:solidFill>
                  <a:srgbClr val="000000"/>
                </a:solidFill>
                <a:latin typeface="Calibri" charset="0"/>
                <a:cs typeface="Arial" charset="0"/>
              </a:rPr>
              <a:t> n = [100, 30, 14, 6]</a:t>
            </a:r>
          </a:p>
          <a:p>
            <a:pPr marL="173038" indent="-173038">
              <a:spcBef>
                <a:spcPct val="50000"/>
              </a:spcBef>
              <a:buClr>
                <a:schemeClr val="tx2"/>
              </a:buClr>
              <a:buSzPct val="80000"/>
              <a:buFont typeface="Wingdings" charset="0"/>
              <a:buChar char="Ø"/>
            </a:pPr>
            <a:r>
              <a:rPr lang="en-US" sz="1700" b="1" dirty="0">
                <a:solidFill>
                  <a:srgbClr val="0000FF"/>
                </a:solidFill>
                <a:latin typeface="Calibri" charset="0"/>
                <a:cs typeface="Arial" charset="0"/>
              </a:rPr>
              <a:t>Assign </a:t>
            </a:r>
            <a:r>
              <a:rPr lang="en-US" sz="1700" dirty="0">
                <a:solidFill>
                  <a:srgbClr val="000000"/>
                </a:solidFill>
                <a:latin typeface="Calibri" charset="0"/>
                <a:cs typeface="Arial" charset="0"/>
              </a:rPr>
              <a:t>label yellow (e.g., tumor) to half of samples (chosen </a:t>
            </a:r>
            <a:r>
              <a:rPr lang="en-US" sz="1700" b="1" dirty="0">
                <a:solidFill>
                  <a:srgbClr val="000000"/>
                </a:solidFill>
                <a:latin typeface="Calibri" charset="0"/>
                <a:cs typeface="Arial" charset="0"/>
              </a:rPr>
              <a:t>at random</a:t>
            </a:r>
            <a:r>
              <a:rPr lang="en-US" sz="1700" dirty="0">
                <a:solidFill>
                  <a:srgbClr val="000000"/>
                </a:solidFill>
                <a:latin typeface="Calibri" charset="0"/>
                <a:cs typeface="Arial" charset="0"/>
              </a:rPr>
              <a:t>) and green (e.g., normal) the rest</a:t>
            </a:r>
          </a:p>
          <a:p>
            <a:pPr marL="173038" indent="-173038">
              <a:spcBef>
                <a:spcPct val="50000"/>
              </a:spcBef>
              <a:buClr>
                <a:schemeClr val="tx2"/>
              </a:buClr>
              <a:buSzPct val="80000"/>
              <a:buFont typeface="Wingdings" charset="0"/>
              <a:buChar char="Ø"/>
            </a:pPr>
            <a:r>
              <a:rPr lang="en-US" sz="1700" b="1" dirty="0">
                <a:solidFill>
                  <a:srgbClr val="0000FF"/>
                </a:solidFill>
                <a:latin typeface="Calibri" charset="0"/>
                <a:cs typeface="Arial" charset="0"/>
              </a:rPr>
              <a:t>Select</a:t>
            </a:r>
            <a:r>
              <a:rPr lang="en-US" sz="1700" dirty="0">
                <a:solidFill>
                  <a:srgbClr val="000000"/>
                </a:solidFill>
                <a:latin typeface="Calibri" charset="0"/>
                <a:cs typeface="Arial" charset="0"/>
              </a:rPr>
              <a:t> top 25 markers for yellow, top 25 markers for green</a:t>
            </a:r>
          </a:p>
        </p:txBody>
      </p:sp>
      <p:grpSp>
        <p:nvGrpSpPr>
          <p:cNvPr id="27656" name="Group 41"/>
          <p:cNvGrpSpPr>
            <a:grpSpLocks/>
          </p:cNvGrpSpPr>
          <p:nvPr/>
        </p:nvGrpSpPr>
        <p:grpSpPr bwMode="auto">
          <a:xfrm>
            <a:off x="357188" y="3075781"/>
            <a:ext cx="3852864" cy="3473450"/>
            <a:chOff x="5230813" y="2971800"/>
            <a:chExt cx="3853302" cy="3473450"/>
          </a:xfrm>
        </p:grpSpPr>
        <p:grpSp>
          <p:nvGrpSpPr>
            <p:cNvPr id="27657" name="Group 33"/>
            <p:cNvGrpSpPr>
              <a:grpSpLocks/>
            </p:cNvGrpSpPr>
            <p:nvPr/>
          </p:nvGrpSpPr>
          <p:grpSpPr bwMode="auto">
            <a:xfrm>
              <a:off x="5230813" y="2971800"/>
              <a:ext cx="3853302" cy="3473450"/>
              <a:chOff x="5230814" y="1298575"/>
              <a:chExt cx="3852865" cy="3473451"/>
            </a:xfrm>
          </p:grpSpPr>
          <p:grpSp>
            <p:nvGrpSpPr>
              <p:cNvPr id="27660" name="Group 30"/>
              <p:cNvGrpSpPr>
                <a:grpSpLocks/>
              </p:cNvGrpSpPr>
              <p:nvPr/>
            </p:nvGrpSpPr>
            <p:grpSpPr bwMode="auto">
              <a:xfrm>
                <a:off x="5230814" y="1298575"/>
                <a:ext cx="3852865" cy="3473451"/>
                <a:chOff x="5230814" y="1298575"/>
                <a:chExt cx="3852865" cy="3473451"/>
              </a:xfrm>
            </p:grpSpPr>
            <p:pic>
              <p:nvPicPr>
                <p:cNvPr id="27662" name="Picture 7" descr="heatmap"/>
                <p:cNvPicPr>
                  <a:picLocks noChangeAspect="1" noChangeArrowheads="1"/>
                </p:cNvPicPr>
                <p:nvPr/>
              </p:nvPicPr>
              <p:blipFill rotWithShape="1">
                <a:blip r:embed="rId3">
                  <a:extLst>
                    <a:ext uri="{28A0092B-C50C-407E-A947-70E740481C1C}">
                      <a14:useLocalDpi xmlns:a14="http://schemas.microsoft.com/office/drawing/2010/main" val="0"/>
                    </a:ext>
                  </a:extLst>
                </a:blip>
                <a:srcRect r="15730"/>
                <a:stretch/>
              </p:blipFill>
              <p:spPr bwMode="auto">
                <a:xfrm>
                  <a:off x="5230814" y="1490663"/>
                  <a:ext cx="3852865" cy="3281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63" name="Text Box 13"/>
                <p:cNvSpPr txBox="1">
                  <a:spLocks noChangeArrowheads="1"/>
                </p:cNvSpPr>
                <p:nvPr/>
              </p:nvSpPr>
              <p:spPr bwMode="auto">
                <a:xfrm>
                  <a:off x="5803900" y="1298575"/>
                  <a:ext cx="2993441"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latin typeface="Calibri" charset="0"/>
                    </a:rPr>
                    <a:t>Yellow		                 Green</a:t>
                  </a:r>
                </a:p>
              </p:txBody>
            </p:sp>
            <p:sp>
              <p:nvSpPr>
                <p:cNvPr id="27664" name="Text Box 19"/>
                <p:cNvSpPr txBox="1">
                  <a:spLocks noChangeArrowheads="1"/>
                </p:cNvSpPr>
                <p:nvPr/>
              </p:nvSpPr>
              <p:spPr bwMode="auto">
                <a:xfrm>
                  <a:off x="6703942" y="4267200"/>
                  <a:ext cx="96693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latin typeface="Calibri" charset="0"/>
                    </a:rPr>
                    <a:t>100 samples</a:t>
                  </a:r>
                </a:p>
              </p:txBody>
            </p:sp>
          </p:grpSp>
          <p:sp>
            <p:nvSpPr>
              <p:cNvPr id="27661" name="Line 17"/>
              <p:cNvSpPr>
                <a:spLocks noChangeShapeType="1"/>
              </p:cNvSpPr>
              <p:nvPr/>
            </p:nvSpPr>
            <p:spPr bwMode="auto">
              <a:xfrm flipH="1">
                <a:off x="7169150" y="1336675"/>
                <a:ext cx="0" cy="16192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34" name="Rectangle 33"/>
            <p:cNvSpPr/>
            <p:nvPr/>
          </p:nvSpPr>
          <p:spPr>
            <a:xfrm>
              <a:off x="5270504" y="3200400"/>
              <a:ext cx="1892515" cy="46038"/>
            </a:xfrm>
            <a:prstGeom prst="rect">
              <a:avLst/>
            </a:prstGeom>
            <a:solidFill>
              <a:srgbClr val="FFFF00"/>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1" name="Rectangle 40"/>
            <p:cNvSpPr/>
            <p:nvPr/>
          </p:nvSpPr>
          <p:spPr>
            <a:xfrm>
              <a:off x="7163019" y="3200400"/>
              <a:ext cx="1882989" cy="46038"/>
            </a:xfrm>
            <a:prstGeom prst="rect">
              <a:avLst/>
            </a:prstGeom>
            <a:solidFill>
              <a:srgbClr val="008000"/>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7" name="Group 6"/>
          <p:cNvGrpSpPr/>
          <p:nvPr/>
        </p:nvGrpSpPr>
        <p:grpSpPr>
          <a:xfrm>
            <a:off x="-23813" y="3384933"/>
            <a:ext cx="392461" cy="1307081"/>
            <a:chOff x="-76200" y="3280952"/>
            <a:chExt cx="392461" cy="1307081"/>
          </a:xfrm>
        </p:grpSpPr>
        <p:sp>
          <p:nvSpPr>
            <p:cNvPr id="48" name="Left Bracket 47"/>
            <p:cNvSpPr/>
            <p:nvPr/>
          </p:nvSpPr>
          <p:spPr>
            <a:xfrm>
              <a:off x="222219" y="3280952"/>
              <a:ext cx="94042" cy="1307081"/>
            </a:xfrm>
            <a:prstGeom prst="leftBracket">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TextBox 48"/>
            <p:cNvSpPr txBox="1"/>
            <p:nvPr/>
          </p:nvSpPr>
          <p:spPr>
            <a:xfrm>
              <a:off x="-76200" y="3795992"/>
              <a:ext cx="354584" cy="276999"/>
            </a:xfrm>
            <a:prstGeom prst="rect">
              <a:avLst/>
            </a:prstGeom>
            <a:noFill/>
          </p:spPr>
          <p:txBody>
            <a:bodyPr wrap="none" rtlCol="0">
              <a:spAutoFit/>
            </a:bodyPr>
            <a:lstStyle/>
            <a:p>
              <a:r>
                <a:rPr lang="en-US" sz="1200" dirty="0"/>
                <a:t>25</a:t>
              </a:r>
            </a:p>
          </p:txBody>
        </p:sp>
      </p:grpSp>
      <p:grpSp>
        <p:nvGrpSpPr>
          <p:cNvPr id="8" name="Group 7"/>
          <p:cNvGrpSpPr/>
          <p:nvPr/>
        </p:nvGrpSpPr>
        <p:grpSpPr>
          <a:xfrm>
            <a:off x="-21619" y="4740501"/>
            <a:ext cx="390267" cy="1265638"/>
            <a:chOff x="-74006" y="4636519"/>
            <a:chExt cx="390267" cy="1307081"/>
          </a:xfrm>
        </p:grpSpPr>
        <p:sp>
          <p:nvSpPr>
            <p:cNvPr id="44" name="Left Bracket 43"/>
            <p:cNvSpPr/>
            <p:nvPr/>
          </p:nvSpPr>
          <p:spPr>
            <a:xfrm>
              <a:off x="222219" y="4636519"/>
              <a:ext cx="94042" cy="1307081"/>
            </a:xfrm>
            <a:prstGeom prst="leftBracket">
              <a:avLst/>
            </a:prstGeom>
            <a:ln w="38100">
              <a:solidFill>
                <a:srgbClr val="00800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74006" y="5151559"/>
              <a:ext cx="354584" cy="276999"/>
            </a:xfrm>
            <a:prstGeom prst="rect">
              <a:avLst/>
            </a:prstGeom>
            <a:noFill/>
          </p:spPr>
          <p:txBody>
            <a:bodyPr wrap="none" rtlCol="0">
              <a:spAutoFit/>
            </a:bodyPr>
            <a:lstStyle/>
            <a:p>
              <a:r>
                <a:rPr lang="en-US" sz="1200" dirty="0"/>
                <a:t>25</a:t>
              </a:r>
            </a:p>
          </p:txBody>
        </p:sp>
      </p:grpSp>
      <p:grpSp>
        <p:nvGrpSpPr>
          <p:cNvPr id="27655" name="Group 39"/>
          <p:cNvGrpSpPr>
            <a:grpSpLocks/>
          </p:cNvGrpSpPr>
          <p:nvPr/>
        </p:nvGrpSpPr>
        <p:grpSpPr bwMode="auto">
          <a:xfrm>
            <a:off x="4167187" y="3079750"/>
            <a:ext cx="2387600" cy="3473450"/>
            <a:chOff x="2743200" y="2971800"/>
            <a:chExt cx="2387600" cy="3473450"/>
          </a:xfrm>
        </p:grpSpPr>
        <p:grpSp>
          <p:nvGrpSpPr>
            <p:cNvPr id="27665" name="Group 32"/>
            <p:cNvGrpSpPr>
              <a:grpSpLocks/>
            </p:cNvGrpSpPr>
            <p:nvPr/>
          </p:nvGrpSpPr>
          <p:grpSpPr bwMode="auto">
            <a:xfrm>
              <a:off x="2743200" y="2971800"/>
              <a:ext cx="2387600" cy="3473450"/>
              <a:chOff x="2743195" y="1298575"/>
              <a:chExt cx="2387744" cy="3473451"/>
            </a:xfrm>
          </p:grpSpPr>
          <p:grpSp>
            <p:nvGrpSpPr>
              <p:cNvPr id="27668" name="Group 29"/>
              <p:cNvGrpSpPr>
                <a:grpSpLocks/>
              </p:cNvGrpSpPr>
              <p:nvPr/>
            </p:nvGrpSpPr>
            <p:grpSpPr bwMode="auto">
              <a:xfrm>
                <a:off x="2743195" y="1298575"/>
                <a:ext cx="2387744" cy="3473451"/>
                <a:chOff x="2743195" y="1298575"/>
                <a:chExt cx="2387744" cy="3473451"/>
              </a:xfrm>
            </p:grpSpPr>
            <p:pic>
              <p:nvPicPr>
                <p:cNvPr id="27670" name="Picture 6" descr="heatmap"/>
                <p:cNvPicPr>
                  <a:picLocks noChangeAspect="1" noChangeArrowheads="1"/>
                </p:cNvPicPr>
                <p:nvPr/>
              </p:nvPicPr>
              <p:blipFill>
                <a:blip r:embed="rId4">
                  <a:extLst>
                    <a:ext uri="{28A0092B-C50C-407E-A947-70E740481C1C}">
                      <a14:useLocalDpi xmlns:a14="http://schemas.microsoft.com/office/drawing/2010/main" val="0"/>
                    </a:ext>
                  </a:extLst>
                </a:blip>
                <a:srcRect r="14972"/>
                <a:stretch>
                  <a:fillRect/>
                </a:stretch>
              </p:blipFill>
              <p:spPr bwMode="auto">
                <a:xfrm>
                  <a:off x="2849563" y="1490663"/>
                  <a:ext cx="2217738" cy="3281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71" name="Text Box 12"/>
                <p:cNvSpPr txBox="1">
                  <a:spLocks noChangeArrowheads="1"/>
                </p:cNvSpPr>
                <p:nvPr/>
              </p:nvSpPr>
              <p:spPr bwMode="auto">
                <a:xfrm>
                  <a:off x="2743195" y="1298575"/>
                  <a:ext cx="2387744"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latin typeface="Calibri" charset="0"/>
                    </a:rPr>
                    <a:t>Yellow	  	Green</a:t>
                  </a:r>
                </a:p>
              </p:txBody>
            </p:sp>
            <p:sp>
              <p:nvSpPr>
                <p:cNvPr id="27672" name="Text Box 19"/>
                <p:cNvSpPr txBox="1">
                  <a:spLocks noChangeArrowheads="1"/>
                </p:cNvSpPr>
                <p:nvPr/>
              </p:nvSpPr>
              <p:spPr bwMode="auto">
                <a:xfrm>
                  <a:off x="3505200" y="4267200"/>
                  <a:ext cx="889987"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latin typeface="Calibri" charset="0"/>
                    </a:rPr>
                    <a:t>30 samples</a:t>
                  </a:r>
                </a:p>
              </p:txBody>
            </p:sp>
          </p:grpSp>
          <p:sp>
            <p:nvSpPr>
              <p:cNvPr id="27669" name="Line 16"/>
              <p:cNvSpPr>
                <a:spLocks noChangeShapeType="1"/>
              </p:cNvSpPr>
              <p:nvPr/>
            </p:nvSpPr>
            <p:spPr bwMode="auto">
              <a:xfrm flipH="1">
                <a:off x="3962469" y="1343025"/>
                <a:ext cx="0" cy="16192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33" name="Rectangle 32"/>
            <p:cNvSpPr/>
            <p:nvPr/>
          </p:nvSpPr>
          <p:spPr>
            <a:xfrm>
              <a:off x="2871788" y="3200400"/>
              <a:ext cx="1090612" cy="46038"/>
            </a:xfrm>
            <a:prstGeom prst="rect">
              <a:avLst/>
            </a:prstGeom>
            <a:solidFill>
              <a:srgbClr val="FFFF00"/>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9" name="Rectangle 38"/>
            <p:cNvSpPr/>
            <p:nvPr/>
          </p:nvSpPr>
          <p:spPr>
            <a:xfrm>
              <a:off x="3962400" y="3200400"/>
              <a:ext cx="1060450" cy="46038"/>
            </a:xfrm>
            <a:prstGeom prst="rect">
              <a:avLst/>
            </a:prstGeom>
            <a:solidFill>
              <a:srgbClr val="008000"/>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27654" name="Group 37"/>
          <p:cNvGrpSpPr>
            <a:grpSpLocks/>
          </p:cNvGrpSpPr>
          <p:nvPr/>
        </p:nvGrpSpPr>
        <p:grpSpPr bwMode="auto">
          <a:xfrm>
            <a:off x="6605587" y="3075781"/>
            <a:ext cx="1593850" cy="3473450"/>
            <a:chOff x="1130300" y="2971800"/>
            <a:chExt cx="1593850" cy="3473450"/>
          </a:xfrm>
        </p:grpSpPr>
        <p:grpSp>
          <p:nvGrpSpPr>
            <p:cNvPr id="27673" name="Group 31"/>
            <p:cNvGrpSpPr>
              <a:grpSpLocks/>
            </p:cNvGrpSpPr>
            <p:nvPr/>
          </p:nvGrpSpPr>
          <p:grpSpPr bwMode="auto">
            <a:xfrm>
              <a:off x="1130300" y="2971800"/>
              <a:ext cx="1593850" cy="3473450"/>
              <a:chOff x="1130300" y="1298575"/>
              <a:chExt cx="1593850" cy="3473451"/>
            </a:xfrm>
          </p:grpSpPr>
          <p:grpSp>
            <p:nvGrpSpPr>
              <p:cNvPr id="27676" name="Group 28"/>
              <p:cNvGrpSpPr>
                <a:grpSpLocks/>
              </p:cNvGrpSpPr>
              <p:nvPr/>
            </p:nvGrpSpPr>
            <p:grpSpPr bwMode="auto">
              <a:xfrm>
                <a:off x="1130300" y="1298575"/>
                <a:ext cx="1593850" cy="3473451"/>
                <a:chOff x="1130300" y="1298575"/>
                <a:chExt cx="1593850" cy="3473451"/>
              </a:xfrm>
            </p:grpSpPr>
            <p:pic>
              <p:nvPicPr>
                <p:cNvPr id="27678" name="Picture 8" descr="heatmap"/>
                <p:cNvPicPr>
                  <a:picLocks noChangeAspect="1" noChangeArrowheads="1"/>
                </p:cNvPicPr>
                <p:nvPr/>
              </p:nvPicPr>
              <p:blipFill>
                <a:blip r:embed="rId5">
                  <a:extLst>
                    <a:ext uri="{28A0092B-C50C-407E-A947-70E740481C1C}">
                      <a14:useLocalDpi xmlns:a14="http://schemas.microsoft.com/office/drawing/2010/main" val="0"/>
                    </a:ext>
                  </a:extLst>
                </a:blip>
                <a:srcRect r="14166"/>
                <a:stretch>
                  <a:fillRect/>
                </a:stretch>
              </p:blipFill>
              <p:spPr bwMode="auto">
                <a:xfrm>
                  <a:off x="1130300" y="1490663"/>
                  <a:ext cx="1593850" cy="3281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79" name="Text Box 11"/>
                <p:cNvSpPr txBox="1">
                  <a:spLocks noChangeArrowheads="1"/>
                </p:cNvSpPr>
                <p:nvPr/>
              </p:nvSpPr>
              <p:spPr bwMode="auto">
                <a:xfrm>
                  <a:off x="1223963" y="1298575"/>
                  <a:ext cx="1464413"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latin typeface="Calibri" charset="0"/>
                    </a:rPr>
                    <a:t> Yellow	Green</a:t>
                  </a:r>
                </a:p>
              </p:txBody>
            </p:sp>
            <p:sp>
              <p:nvSpPr>
                <p:cNvPr id="27680" name="Text Box 19"/>
                <p:cNvSpPr txBox="1">
                  <a:spLocks noChangeArrowheads="1"/>
                </p:cNvSpPr>
                <p:nvPr/>
              </p:nvSpPr>
              <p:spPr bwMode="auto">
                <a:xfrm>
                  <a:off x="1447800" y="4267200"/>
                  <a:ext cx="889987"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latin typeface="Calibri" charset="0"/>
                    </a:rPr>
                    <a:t>14 samples</a:t>
                  </a:r>
                </a:p>
              </p:txBody>
            </p:sp>
          </p:grpSp>
          <p:sp>
            <p:nvSpPr>
              <p:cNvPr id="27677" name="Line 15"/>
              <p:cNvSpPr>
                <a:spLocks noChangeShapeType="1"/>
              </p:cNvSpPr>
              <p:nvPr/>
            </p:nvSpPr>
            <p:spPr bwMode="auto">
              <a:xfrm flipH="1">
                <a:off x="1912938" y="1365250"/>
                <a:ext cx="0" cy="16192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32" name="Rectangle 31"/>
            <p:cNvSpPr/>
            <p:nvPr/>
          </p:nvSpPr>
          <p:spPr>
            <a:xfrm>
              <a:off x="1143000" y="3200400"/>
              <a:ext cx="777875" cy="46038"/>
            </a:xfrm>
            <a:prstGeom prst="rect">
              <a:avLst/>
            </a:prstGeom>
            <a:solidFill>
              <a:srgbClr val="FFFF00"/>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Rectangle 35"/>
            <p:cNvSpPr/>
            <p:nvPr/>
          </p:nvSpPr>
          <p:spPr>
            <a:xfrm>
              <a:off x="1911350" y="3200400"/>
              <a:ext cx="776288" cy="46038"/>
            </a:xfrm>
            <a:prstGeom prst="rect">
              <a:avLst/>
            </a:prstGeom>
            <a:solidFill>
              <a:srgbClr val="008000"/>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27653" name="Group 36"/>
          <p:cNvGrpSpPr>
            <a:grpSpLocks/>
          </p:cNvGrpSpPr>
          <p:nvPr/>
        </p:nvGrpSpPr>
        <p:grpSpPr bwMode="auto">
          <a:xfrm>
            <a:off x="8129587" y="3075781"/>
            <a:ext cx="1014413" cy="3473450"/>
            <a:chOff x="76200" y="2971800"/>
            <a:chExt cx="1013969" cy="3473450"/>
          </a:xfrm>
        </p:grpSpPr>
        <p:grpSp>
          <p:nvGrpSpPr>
            <p:cNvPr id="27681" name="Group 24"/>
            <p:cNvGrpSpPr>
              <a:grpSpLocks/>
            </p:cNvGrpSpPr>
            <p:nvPr/>
          </p:nvGrpSpPr>
          <p:grpSpPr bwMode="auto">
            <a:xfrm>
              <a:off x="76200" y="2971800"/>
              <a:ext cx="1013969" cy="3473450"/>
              <a:chOff x="76199" y="1298575"/>
              <a:chExt cx="1013981" cy="3473451"/>
            </a:xfrm>
          </p:grpSpPr>
          <p:pic>
            <p:nvPicPr>
              <p:cNvPr id="27684" name="Picture 9" descr="heatmap"/>
              <p:cNvPicPr>
                <a:picLocks noChangeArrowheads="1"/>
              </p:cNvPicPr>
              <p:nvPr/>
            </p:nvPicPr>
            <p:blipFill>
              <a:blip r:embed="rId6">
                <a:extLst>
                  <a:ext uri="{28A0092B-C50C-407E-A947-70E740481C1C}">
                    <a14:useLocalDpi xmlns:a14="http://schemas.microsoft.com/office/drawing/2010/main" val="0"/>
                  </a:ext>
                </a:extLst>
              </a:blip>
              <a:srcRect r="15909"/>
              <a:stretch>
                <a:fillRect/>
              </a:stretch>
            </p:blipFill>
            <p:spPr bwMode="auto">
              <a:xfrm>
                <a:off x="246063" y="1490663"/>
                <a:ext cx="660400" cy="3281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85" name="Text Box 10"/>
              <p:cNvSpPr txBox="1">
                <a:spLocks noChangeArrowheads="1"/>
              </p:cNvSpPr>
              <p:nvPr/>
            </p:nvSpPr>
            <p:spPr bwMode="auto">
              <a:xfrm>
                <a:off x="76199" y="1298575"/>
                <a:ext cx="1013981"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latin typeface="Calibri" charset="0"/>
                  </a:rPr>
                  <a:t>Yellow   Green</a:t>
                </a:r>
              </a:p>
            </p:txBody>
          </p:sp>
          <p:sp>
            <p:nvSpPr>
              <p:cNvPr id="27686" name="Line 14"/>
              <p:cNvSpPr>
                <a:spLocks noChangeShapeType="1"/>
              </p:cNvSpPr>
              <p:nvPr/>
            </p:nvSpPr>
            <p:spPr bwMode="auto">
              <a:xfrm flipH="1">
                <a:off x="577850" y="1370013"/>
                <a:ext cx="0" cy="16192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87" name="Text Box 19"/>
              <p:cNvSpPr txBox="1">
                <a:spLocks noChangeArrowheads="1"/>
              </p:cNvSpPr>
              <p:nvPr/>
            </p:nvSpPr>
            <p:spPr bwMode="auto">
              <a:xfrm>
                <a:off x="165100" y="4254500"/>
                <a:ext cx="813043"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latin typeface="Calibri" charset="0"/>
                  </a:rPr>
                  <a:t>6 samples</a:t>
                </a:r>
              </a:p>
            </p:txBody>
          </p:sp>
        </p:grpSp>
        <p:sp>
          <p:nvSpPr>
            <p:cNvPr id="30" name="Rectangle 29"/>
            <p:cNvSpPr/>
            <p:nvPr/>
          </p:nvSpPr>
          <p:spPr>
            <a:xfrm>
              <a:off x="247575" y="3200400"/>
              <a:ext cx="328469" cy="46038"/>
            </a:xfrm>
            <a:prstGeom prst="rect">
              <a:avLst/>
            </a:prstGeom>
            <a:solidFill>
              <a:srgbClr val="FFFF00"/>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 name="Rectangle 34"/>
            <p:cNvSpPr/>
            <p:nvPr/>
          </p:nvSpPr>
          <p:spPr>
            <a:xfrm>
              <a:off x="576044" y="3200400"/>
              <a:ext cx="328468" cy="46038"/>
            </a:xfrm>
            <a:prstGeom prst="rect">
              <a:avLst/>
            </a:prstGeom>
            <a:solidFill>
              <a:srgbClr val="008000"/>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 name="TextBox 3">
            <a:extLst>
              <a:ext uri="{FF2B5EF4-FFF2-40B4-BE49-F238E27FC236}">
                <a16:creationId xmlns:a16="http://schemas.microsoft.com/office/drawing/2014/main" id="{8D7772B2-7591-F849-A160-18BA72DCB4B1}"/>
              </a:ext>
            </a:extLst>
          </p:cNvPr>
          <p:cNvSpPr txBox="1"/>
          <p:nvPr/>
        </p:nvSpPr>
        <p:spPr>
          <a:xfrm>
            <a:off x="952500" y="762000"/>
            <a:ext cx="7239000" cy="461665"/>
          </a:xfrm>
          <a:prstGeom prst="rect">
            <a:avLst/>
          </a:prstGeom>
          <a:noFill/>
        </p:spPr>
        <p:txBody>
          <a:bodyPr wrap="square" rtlCol="0">
            <a:spAutoFit/>
          </a:bodyPr>
          <a:lstStyle/>
          <a:p>
            <a:pPr algn="ctr"/>
            <a:r>
              <a:rPr lang="en-US" dirty="0"/>
              <a:t>Exercise: select markers for random samples</a:t>
            </a:r>
          </a:p>
        </p:txBody>
      </p:sp>
      <p:sp>
        <p:nvSpPr>
          <p:cNvPr id="27652" name="Rectangle 29"/>
          <p:cNvSpPr>
            <a:spLocks noChangeArrowheads="1"/>
          </p:cNvSpPr>
          <p:nvPr/>
        </p:nvSpPr>
        <p:spPr bwMode="auto">
          <a:xfrm>
            <a:off x="227688" y="6368101"/>
            <a:ext cx="87630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2000" dirty="0">
                <a:latin typeface="Calibri" charset="0"/>
              </a:rPr>
              <a:t>With so few samples it is easy to find rows that look the way you want them to!</a:t>
            </a:r>
          </a:p>
        </p:txBody>
      </p:sp>
      <p:sp>
        <p:nvSpPr>
          <p:cNvPr id="2" name="Slide Number Placeholder 1">
            <a:extLst>
              <a:ext uri="{FF2B5EF4-FFF2-40B4-BE49-F238E27FC236}">
                <a16:creationId xmlns:a16="http://schemas.microsoft.com/office/drawing/2014/main" id="{D892207D-F16A-BC42-A42F-55B02BAAA9C5}"/>
              </a:ext>
            </a:extLst>
          </p:cNvPr>
          <p:cNvSpPr>
            <a:spLocks noGrp="1"/>
          </p:cNvSpPr>
          <p:nvPr>
            <p:ph type="sldNum" sz="quarter" idx="12"/>
          </p:nvPr>
        </p:nvSpPr>
        <p:spPr/>
        <p:txBody>
          <a:bodyPr/>
          <a:lstStyle/>
          <a:p>
            <a:pPr>
              <a:defRPr/>
            </a:pPr>
            <a:fld id="{9BAA833E-05C9-0B46-8736-69229DC0BBB0}" type="slidenum">
              <a:rPr lang="en-US" smtClean="0"/>
              <a:pPr>
                <a:defRPr/>
              </a:pPr>
              <a:t>4</a:t>
            </a:fld>
            <a:r>
              <a:rPr lang="en-US"/>
              <a:t>/9</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7651">
                                            <p:bg/>
                                          </p:spTgt>
                                        </p:tgtEl>
                                        <p:attrNameLst>
                                          <p:attrName>style.visibility</p:attrName>
                                        </p:attrNameLst>
                                      </p:cBhvr>
                                      <p:to>
                                        <p:strVal val="visible"/>
                                      </p:to>
                                    </p:set>
                                    <p:anim calcmode="lin" valueType="num">
                                      <p:cBhvr additive="base">
                                        <p:cTn id="7" dur="500"/>
                                        <p:tgtEl>
                                          <p:spTgt spid="27651">
                                            <p:bg/>
                                          </p:spTgt>
                                        </p:tgtEl>
                                        <p:attrNameLst>
                                          <p:attrName>ppt_y</p:attrName>
                                        </p:attrNameLst>
                                      </p:cBhvr>
                                      <p:tavLst>
                                        <p:tav tm="0">
                                          <p:val>
                                            <p:strVal val="#ppt_y-#ppt_h*1.125000"/>
                                          </p:val>
                                        </p:tav>
                                        <p:tav tm="100000">
                                          <p:val>
                                            <p:strVal val="#ppt_y"/>
                                          </p:val>
                                        </p:tav>
                                      </p:tavLst>
                                    </p:anim>
                                    <p:animEffect transition="in" filter="wipe(down)">
                                      <p:cBhvr>
                                        <p:cTn id="8" dur="500"/>
                                        <p:tgtEl>
                                          <p:spTgt spid="27651">
                                            <p:bg/>
                                          </p:spTgt>
                                        </p:tgtEl>
                                      </p:cBhvr>
                                    </p:animEffect>
                                  </p:childTnLst>
                                </p:cTn>
                              </p:par>
                              <p:par>
                                <p:cTn id="9" presetID="12" presetClass="entr" presetSubtype="1" fill="hold" grpId="0" nodeType="withEffect">
                                  <p:stCondLst>
                                    <p:cond delay="330"/>
                                  </p:stCondLst>
                                  <p:childTnLst>
                                    <p:set>
                                      <p:cBhvr>
                                        <p:cTn id="10" dur="1" fill="hold">
                                          <p:stCondLst>
                                            <p:cond delay="0"/>
                                          </p:stCondLst>
                                        </p:cTn>
                                        <p:tgtEl>
                                          <p:spTgt spid="27651">
                                            <p:txEl>
                                              <p:pRg st="0" end="0"/>
                                            </p:txEl>
                                          </p:spTgt>
                                        </p:tgtEl>
                                        <p:attrNameLst>
                                          <p:attrName>style.visibility</p:attrName>
                                        </p:attrNameLst>
                                      </p:cBhvr>
                                      <p:to>
                                        <p:strVal val="visible"/>
                                      </p:to>
                                    </p:set>
                                    <p:anim calcmode="lin" valueType="num">
                                      <p:cBhvr additive="base">
                                        <p:cTn id="11" dur="500"/>
                                        <p:tgtEl>
                                          <p:spTgt spid="27651">
                                            <p:txEl>
                                              <p:pRg st="0" end="0"/>
                                            </p:txEl>
                                          </p:spTgt>
                                        </p:tgtEl>
                                        <p:attrNameLst>
                                          <p:attrName>ppt_y</p:attrName>
                                        </p:attrNameLst>
                                      </p:cBhvr>
                                      <p:tavLst>
                                        <p:tav tm="0">
                                          <p:val>
                                            <p:strVal val="#ppt_y-#ppt_h*1.125000"/>
                                          </p:val>
                                        </p:tav>
                                        <p:tav tm="100000">
                                          <p:val>
                                            <p:strVal val="#ppt_y"/>
                                          </p:val>
                                        </p:tav>
                                      </p:tavLst>
                                    </p:anim>
                                    <p:animEffect transition="in" filter="wipe(down)">
                                      <p:cBhvr>
                                        <p:cTn id="12" dur="500"/>
                                        <p:tgtEl>
                                          <p:spTgt spid="2765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27651">
                                            <p:txEl>
                                              <p:pRg st="1" end="1"/>
                                            </p:txEl>
                                          </p:spTgt>
                                        </p:tgtEl>
                                        <p:attrNameLst>
                                          <p:attrName>style.visibility</p:attrName>
                                        </p:attrNameLst>
                                      </p:cBhvr>
                                      <p:to>
                                        <p:strVal val="visible"/>
                                      </p:to>
                                    </p:set>
                                    <p:anim calcmode="lin" valueType="num">
                                      <p:cBhvr additive="base">
                                        <p:cTn id="17" dur="500"/>
                                        <p:tgtEl>
                                          <p:spTgt spid="27651">
                                            <p:txEl>
                                              <p:pRg st="1" end="1"/>
                                            </p:txEl>
                                          </p:spTgt>
                                        </p:tgtEl>
                                        <p:attrNameLst>
                                          <p:attrName>ppt_y</p:attrName>
                                        </p:attrNameLst>
                                      </p:cBhvr>
                                      <p:tavLst>
                                        <p:tav tm="0">
                                          <p:val>
                                            <p:strVal val="#ppt_y-#ppt_h*1.125000"/>
                                          </p:val>
                                        </p:tav>
                                        <p:tav tm="100000">
                                          <p:val>
                                            <p:strVal val="#ppt_y"/>
                                          </p:val>
                                        </p:tav>
                                      </p:tavLst>
                                    </p:anim>
                                    <p:animEffect transition="in" filter="wipe(down)">
                                      <p:cBhvr>
                                        <p:cTn id="18" dur="500"/>
                                        <p:tgtEl>
                                          <p:spTgt spid="27651">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1" fill="hold" grpId="0" nodeType="clickEffect">
                                  <p:stCondLst>
                                    <p:cond delay="0"/>
                                  </p:stCondLst>
                                  <p:childTnLst>
                                    <p:set>
                                      <p:cBhvr>
                                        <p:cTn id="22" dur="1" fill="hold">
                                          <p:stCondLst>
                                            <p:cond delay="0"/>
                                          </p:stCondLst>
                                        </p:cTn>
                                        <p:tgtEl>
                                          <p:spTgt spid="27651">
                                            <p:txEl>
                                              <p:pRg st="2" end="2"/>
                                            </p:txEl>
                                          </p:spTgt>
                                        </p:tgtEl>
                                        <p:attrNameLst>
                                          <p:attrName>style.visibility</p:attrName>
                                        </p:attrNameLst>
                                      </p:cBhvr>
                                      <p:to>
                                        <p:strVal val="visible"/>
                                      </p:to>
                                    </p:set>
                                    <p:anim calcmode="lin" valueType="num">
                                      <p:cBhvr additive="base">
                                        <p:cTn id="23" dur="500"/>
                                        <p:tgtEl>
                                          <p:spTgt spid="27651">
                                            <p:txEl>
                                              <p:pRg st="2" end="2"/>
                                            </p:txEl>
                                          </p:spTgt>
                                        </p:tgtEl>
                                        <p:attrNameLst>
                                          <p:attrName>ppt_y</p:attrName>
                                        </p:attrNameLst>
                                      </p:cBhvr>
                                      <p:tavLst>
                                        <p:tav tm="0">
                                          <p:val>
                                            <p:strVal val="#ppt_y-#ppt_h*1.125000"/>
                                          </p:val>
                                        </p:tav>
                                        <p:tav tm="100000">
                                          <p:val>
                                            <p:strVal val="#ppt_y"/>
                                          </p:val>
                                        </p:tav>
                                      </p:tavLst>
                                    </p:anim>
                                    <p:animEffect transition="in" filter="wipe(down)">
                                      <p:cBhvr>
                                        <p:cTn id="24" dur="500"/>
                                        <p:tgtEl>
                                          <p:spTgt spid="27651">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1" fill="hold" grpId="0" nodeType="clickEffect">
                                  <p:stCondLst>
                                    <p:cond delay="0"/>
                                  </p:stCondLst>
                                  <p:childTnLst>
                                    <p:set>
                                      <p:cBhvr>
                                        <p:cTn id="28" dur="1" fill="hold">
                                          <p:stCondLst>
                                            <p:cond delay="0"/>
                                          </p:stCondLst>
                                        </p:cTn>
                                        <p:tgtEl>
                                          <p:spTgt spid="27651">
                                            <p:txEl>
                                              <p:pRg st="3" end="3"/>
                                            </p:txEl>
                                          </p:spTgt>
                                        </p:tgtEl>
                                        <p:attrNameLst>
                                          <p:attrName>style.visibility</p:attrName>
                                        </p:attrNameLst>
                                      </p:cBhvr>
                                      <p:to>
                                        <p:strVal val="visible"/>
                                      </p:to>
                                    </p:set>
                                    <p:anim calcmode="lin" valueType="num">
                                      <p:cBhvr additive="base">
                                        <p:cTn id="29" dur="500"/>
                                        <p:tgtEl>
                                          <p:spTgt spid="27651">
                                            <p:txEl>
                                              <p:pRg st="3" end="3"/>
                                            </p:txEl>
                                          </p:spTgt>
                                        </p:tgtEl>
                                        <p:attrNameLst>
                                          <p:attrName>ppt_y</p:attrName>
                                        </p:attrNameLst>
                                      </p:cBhvr>
                                      <p:tavLst>
                                        <p:tav tm="0">
                                          <p:val>
                                            <p:strVal val="#ppt_y-#ppt_h*1.125000"/>
                                          </p:val>
                                        </p:tav>
                                        <p:tav tm="100000">
                                          <p:val>
                                            <p:strVal val="#ppt_y"/>
                                          </p:val>
                                        </p:tav>
                                      </p:tavLst>
                                    </p:anim>
                                    <p:animEffect transition="in" filter="wipe(down)">
                                      <p:cBhvr>
                                        <p:cTn id="30" dur="500"/>
                                        <p:tgtEl>
                                          <p:spTgt spid="27651">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7656"/>
                                        </p:tgtEl>
                                        <p:attrNameLst>
                                          <p:attrName>style.visibility</p:attrName>
                                        </p:attrNameLst>
                                      </p:cBhvr>
                                      <p:to>
                                        <p:strVal val="visible"/>
                                      </p:to>
                                    </p:set>
                                    <p:animEffect transition="in" filter="wipe(left)">
                                      <p:cBhvr>
                                        <p:cTn id="35" dur="500"/>
                                        <p:tgtEl>
                                          <p:spTgt spid="27656"/>
                                        </p:tgtEl>
                                      </p:cBhvr>
                                    </p:animEffect>
                                  </p:childTnLst>
                                </p:cTn>
                              </p:par>
                              <p:par>
                                <p:cTn id="36" presetID="9"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dissolve">
                                      <p:cBhvr>
                                        <p:cTn id="38" dur="500"/>
                                        <p:tgtEl>
                                          <p:spTgt spid="7"/>
                                        </p:tgtEl>
                                      </p:cBhvr>
                                    </p:animEffect>
                                  </p:childTnLst>
                                </p:cTn>
                              </p:par>
                              <p:par>
                                <p:cTn id="39" presetID="9"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dissolv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7655"/>
                                        </p:tgtEl>
                                        <p:attrNameLst>
                                          <p:attrName>style.visibility</p:attrName>
                                        </p:attrNameLst>
                                      </p:cBhvr>
                                      <p:to>
                                        <p:strVal val="visible"/>
                                      </p:to>
                                    </p:set>
                                    <p:animEffect transition="in" filter="wipe(left)">
                                      <p:cBhvr>
                                        <p:cTn id="46" dur="500"/>
                                        <p:tgtEl>
                                          <p:spTgt spid="2765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7654"/>
                                        </p:tgtEl>
                                        <p:attrNameLst>
                                          <p:attrName>style.visibility</p:attrName>
                                        </p:attrNameLst>
                                      </p:cBhvr>
                                      <p:to>
                                        <p:strVal val="visible"/>
                                      </p:to>
                                    </p:set>
                                    <p:animEffect transition="in" filter="wipe(left)">
                                      <p:cBhvr>
                                        <p:cTn id="51" dur="500"/>
                                        <p:tgtEl>
                                          <p:spTgt spid="2765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7653"/>
                                        </p:tgtEl>
                                        <p:attrNameLst>
                                          <p:attrName>style.visibility</p:attrName>
                                        </p:attrNameLst>
                                      </p:cBhvr>
                                      <p:to>
                                        <p:strVal val="visible"/>
                                      </p:to>
                                    </p:set>
                                    <p:animEffect transition="in" filter="wipe(left)">
                                      <p:cBhvr>
                                        <p:cTn id="56" dur="500"/>
                                        <p:tgtEl>
                                          <p:spTgt spid="27653"/>
                                        </p:tgtEl>
                                      </p:cBhvr>
                                    </p:animEffect>
                                  </p:childTnLst>
                                </p:cTn>
                              </p:par>
                            </p:childTnLst>
                          </p:cTn>
                        </p:par>
                        <p:par>
                          <p:cTn id="57" fill="hold">
                            <p:stCondLst>
                              <p:cond delay="500"/>
                            </p:stCondLst>
                            <p:childTnLst>
                              <p:par>
                                <p:cTn id="58" presetID="1" presetClass="entr" presetSubtype="0" fill="hold" grpId="0" nodeType="afterEffect">
                                  <p:stCondLst>
                                    <p:cond delay="0"/>
                                  </p:stCondLst>
                                  <p:childTnLst>
                                    <p:set>
                                      <p:cBhvr>
                                        <p:cTn id="59" dur="1" fill="hold">
                                          <p:stCondLst>
                                            <p:cond delay="0"/>
                                          </p:stCondLst>
                                        </p:cTn>
                                        <p:tgtEl>
                                          <p:spTgt spid="276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allAtOnce" animBg="1"/>
      <p:bldP spid="2765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ln/>
        </p:spPr>
        <p:txBody>
          <a:bodyPr/>
          <a:lstStyle/>
          <a:p>
            <a:r>
              <a:rPr lang="en-US" dirty="0">
                <a:ea typeface="ＭＳ Ｐゴシック" charset="0"/>
                <a:cs typeface="ＭＳ Ｐゴシック" charset="0"/>
              </a:rPr>
              <a:t>Differential Analysis Exercise</a:t>
            </a:r>
          </a:p>
        </p:txBody>
      </p:sp>
      <p:sp>
        <p:nvSpPr>
          <p:cNvPr id="39939" name="TextBox 35"/>
          <p:cNvSpPr txBox="1">
            <a:spLocks noChangeArrowheads="1"/>
          </p:cNvSpPr>
          <p:nvPr/>
        </p:nvSpPr>
        <p:spPr bwMode="auto">
          <a:xfrm>
            <a:off x="609600" y="2286000"/>
            <a:ext cx="8229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b="1" dirty="0"/>
              <a:t>2018-03-14_06_UCSF_Differential Analysis</a:t>
            </a:r>
          </a:p>
        </p:txBody>
      </p:sp>
      <p:sp>
        <p:nvSpPr>
          <p:cNvPr id="2" name="TextBox 1"/>
          <p:cNvSpPr txBox="1"/>
          <p:nvPr/>
        </p:nvSpPr>
        <p:spPr>
          <a:xfrm>
            <a:off x="685800" y="1447800"/>
            <a:ext cx="7543800" cy="461665"/>
          </a:xfrm>
          <a:prstGeom prst="rect">
            <a:avLst/>
          </a:prstGeom>
          <a:noFill/>
        </p:spPr>
        <p:txBody>
          <a:bodyPr wrap="square" rtlCol="0">
            <a:spAutoFit/>
          </a:bodyPr>
          <a:lstStyle/>
          <a:p>
            <a:pPr algn="ctr"/>
            <a:r>
              <a:rPr lang="en-US" dirty="0"/>
              <a:t>Open notebook:</a:t>
            </a:r>
          </a:p>
        </p:txBody>
      </p:sp>
      <p:sp>
        <p:nvSpPr>
          <p:cNvPr id="3" name="Slide Number Placeholder 2">
            <a:extLst>
              <a:ext uri="{FF2B5EF4-FFF2-40B4-BE49-F238E27FC236}">
                <a16:creationId xmlns:a16="http://schemas.microsoft.com/office/drawing/2014/main" id="{FF12CA6F-5AC4-E948-8CCA-41467EFC9AF9}"/>
              </a:ext>
            </a:extLst>
          </p:cNvPr>
          <p:cNvSpPr>
            <a:spLocks noGrp="1"/>
          </p:cNvSpPr>
          <p:nvPr>
            <p:ph type="sldNum" sz="quarter" idx="12"/>
          </p:nvPr>
        </p:nvSpPr>
        <p:spPr/>
        <p:txBody>
          <a:bodyPr/>
          <a:lstStyle/>
          <a:p>
            <a:pPr>
              <a:defRPr/>
            </a:pPr>
            <a:fld id="{9BAA833E-05C9-0B46-8736-69229DC0BBB0}" type="slidenum">
              <a:rPr lang="en-US" smtClean="0"/>
              <a:pPr>
                <a:defRPr/>
              </a:pPr>
              <a:t>5</a:t>
            </a:fld>
            <a:r>
              <a:rPr lang="en-US"/>
              <a:t>/9</a:t>
            </a:r>
            <a:endParaRPr lang="en-US" dirty="0"/>
          </a:p>
        </p:txBody>
      </p:sp>
    </p:spTree>
    <p:extLst>
      <p:ext uri="{BB962C8B-B14F-4D97-AF65-F5344CB8AC3E}">
        <p14:creationId xmlns:p14="http://schemas.microsoft.com/office/powerpoint/2010/main" val="231994090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3"/>
          <p:cNvSpPr>
            <a:spLocks noGrp="1" noChangeArrowheads="1"/>
          </p:cNvSpPr>
          <p:nvPr>
            <p:ph type="title"/>
          </p:nvPr>
        </p:nvSpPr>
        <p:spPr>
          <a:ln/>
        </p:spPr>
        <p:txBody>
          <a:bodyPr/>
          <a:lstStyle/>
          <a:p>
            <a:br>
              <a:rPr lang="en-US" dirty="0">
                <a:ea typeface="ＭＳ Ｐゴシック" charset="0"/>
                <a:cs typeface="ＭＳ Ｐゴシック" charset="0"/>
              </a:rPr>
            </a:br>
            <a:r>
              <a:rPr lang="en-US" dirty="0">
                <a:ea typeface="ＭＳ Ｐゴシック" charset="0"/>
                <a:cs typeface="ＭＳ Ｐゴシック" charset="0"/>
              </a:rPr>
              <a:t>Gene Marker Selection</a:t>
            </a:r>
            <a:br>
              <a:rPr lang="en-US" dirty="0">
                <a:ea typeface="ＭＳ Ｐゴシック" charset="0"/>
                <a:cs typeface="ＭＳ Ｐゴシック" charset="0"/>
              </a:rPr>
            </a:br>
            <a:endParaRPr lang="en-US" dirty="0">
              <a:ea typeface="ＭＳ Ｐゴシック" charset="0"/>
              <a:cs typeface="ＭＳ Ｐゴシック" charset="0"/>
            </a:endParaRPr>
          </a:p>
        </p:txBody>
      </p:sp>
      <p:sp>
        <p:nvSpPr>
          <p:cNvPr id="23554" name="TextBox 5"/>
          <p:cNvSpPr txBox="1">
            <a:spLocks noChangeArrowheads="1"/>
          </p:cNvSpPr>
          <p:nvPr/>
        </p:nvSpPr>
        <p:spPr bwMode="auto">
          <a:xfrm>
            <a:off x="2006600" y="762000"/>
            <a:ext cx="52324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dirty="0"/>
              <a:t>Compute score for each gene</a:t>
            </a:r>
          </a:p>
        </p:txBody>
      </p:sp>
      <p:grpSp>
        <p:nvGrpSpPr>
          <p:cNvPr id="23555" name="Group 38"/>
          <p:cNvGrpSpPr>
            <a:grpSpLocks/>
          </p:cNvGrpSpPr>
          <p:nvPr/>
        </p:nvGrpSpPr>
        <p:grpSpPr bwMode="auto">
          <a:xfrm>
            <a:off x="5105400" y="1447800"/>
            <a:ext cx="1905000" cy="1905000"/>
            <a:chOff x="3124200" y="1904999"/>
            <a:chExt cx="1905000" cy="1905001"/>
          </a:xfrm>
        </p:grpSpPr>
        <p:grpSp>
          <p:nvGrpSpPr>
            <p:cNvPr id="23570" name="Group 10"/>
            <p:cNvGrpSpPr>
              <a:grpSpLocks/>
            </p:cNvGrpSpPr>
            <p:nvPr/>
          </p:nvGrpSpPr>
          <p:grpSpPr bwMode="auto">
            <a:xfrm>
              <a:off x="3584154" y="2514600"/>
              <a:ext cx="1209585" cy="917575"/>
              <a:chOff x="2216" y="1546"/>
              <a:chExt cx="803" cy="759"/>
            </a:xfrm>
          </p:grpSpPr>
          <p:pic>
            <p:nvPicPr>
              <p:cNvPr id="23573" name="Picture 11" descr="prostate_tn_3f25d10m"/>
              <p:cNvPicPr>
                <a:picLocks noChangeAspect="1" noChangeArrowheads="1"/>
              </p:cNvPicPr>
              <p:nvPr/>
            </p:nvPicPr>
            <p:blipFill>
              <a:blip r:embed="rId3">
                <a:extLst>
                  <a:ext uri="{28A0092B-C50C-407E-A947-70E740481C1C}">
                    <a14:useLocalDpi xmlns:a14="http://schemas.microsoft.com/office/drawing/2010/main" val="0"/>
                  </a:ext>
                </a:extLst>
              </a:blip>
              <a:srcRect l="5409" t="10094" r="800" b="1129"/>
              <a:stretch>
                <a:fillRect/>
              </a:stretch>
            </p:blipFill>
            <p:spPr bwMode="auto">
              <a:xfrm>
                <a:off x="2315" y="1546"/>
                <a:ext cx="704" cy="7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574" name="AutoShape 12"/>
              <p:cNvSpPr>
                <a:spLocks noChangeArrowheads="1"/>
              </p:cNvSpPr>
              <p:nvPr/>
            </p:nvSpPr>
            <p:spPr bwMode="auto">
              <a:xfrm flipH="1" flipV="1">
                <a:off x="2216" y="1555"/>
                <a:ext cx="96" cy="372"/>
              </a:xfrm>
              <a:prstGeom prst="rtTriangle">
                <a:avLst/>
              </a:prstGeom>
              <a:solidFill>
                <a:srgbClr val="0000CC"/>
              </a:solidFill>
              <a:ln w="9525">
                <a:solidFill>
                  <a:schemeClr val="tx1"/>
                </a:solidFill>
                <a:miter lim="800000"/>
                <a:headEnd/>
                <a:tailEnd/>
              </a:ln>
            </p:spPr>
            <p:txBody>
              <a:bodyPr wrap="none" anchor="ctr"/>
              <a:lstStyle/>
              <a:p>
                <a:endParaRPr lang="en-US" sz="1800">
                  <a:latin typeface="Calibri" charset="0"/>
                </a:endParaRPr>
              </a:p>
            </p:txBody>
          </p:sp>
          <p:sp>
            <p:nvSpPr>
              <p:cNvPr id="23575" name="AutoShape 13"/>
              <p:cNvSpPr>
                <a:spLocks noChangeArrowheads="1"/>
              </p:cNvSpPr>
              <p:nvPr/>
            </p:nvSpPr>
            <p:spPr bwMode="auto">
              <a:xfrm flipH="1" flipV="1">
                <a:off x="2219" y="1930"/>
                <a:ext cx="96" cy="372"/>
              </a:xfrm>
              <a:prstGeom prst="rtTriangle">
                <a:avLst/>
              </a:prstGeom>
              <a:solidFill>
                <a:srgbClr val="0000CC"/>
              </a:solidFill>
              <a:ln w="9525">
                <a:solidFill>
                  <a:schemeClr val="tx1"/>
                </a:solidFill>
                <a:miter lim="800000"/>
                <a:headEnd/>
                <a:tailEnd/>
              </a:ln>
            </p:spPr>
            <p:txBody>
              <a:bodyPr wrap="none" anchor="ctr"/>
              <a:lstStyle/>
              <a:p>
                <a:endParaRPr lang="en-US" sz="1800">
                  <a:latin typeface="Calibri" charset="0"/>
                </a:endParaRPr>
              </a:p>
            </p:txBody>
          </p:sp>
        </p:grpSp>
        <p:sp>
          <p:nvSpPr>
            <p:cNvPr id="7" name="Text Box 15"/>
            <p:cNvSpPr txBox="1">
              <a:spLocks noChangeArrowheads="1"/>
            </p:cNvSpPr>
            <p:nvPr/>
          </p:nvSpPr>
          <p:spPr bwMode="auto">
            <a:xfrm rot="16200000">
              <a:off x="2994025" y="2797175"/>
              <a:ext cx="749300" cy="336550"/>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600" b="1">
                  <a:solidFill>
                    <a:srgbClr val="000066"/>
                  </a:solidFill>
                  <a:effectLst>
                    <a:outerShdw blurRad="38100" dist="38100" dir="2700000" algn="tl">
                      <a:srgbClr val="DDDDDD"/>
                    </a:outerShdw>
                  </a:effectLst>
                  <a:latin typeface="Calibri" charset="0"/>
                </a:rPr>
                <a:t>Score</a:t>
              </a:r>
            </a:p>
          </p:txBody>
        </p:sp>
        <p:sp>
          <p:nvSpPr>
            <p:cNvPr id="23572" name="AutoShape 17"/>
            <p:cNvSpPr>
              <a:spLocks noChangeArrowheads="1"/>
            </p:cNvSpPr>
            <p:nvPr/>
          </p:nvSpPr>
          <p:spPr bwMode="auto">
            <a:xfrm>
              <a:off x="3124200" y="1904999"/>
              <a:ext cx="1905000" cy="1905001"/>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endParaRPr lang="en-US" sz="1800">
                <a:latin typeface="Calibri" charset="0"/>
              </a:endParaRPr>
            </a:p>
          </p:txBody>
        </p:sp>
      </p:grpSp>
      <p:grpSp>
        <p:nvGrpSpPr>
          <p:cNvPr id="23556" name="Group 39"/>
          <p:cNvGrpSpPr>
            <a:grpSpLocks/>
          </p:cNvGrpSpPr>
          <p:nvPr/>
        </p:nvGrpSpPr>
        <p:grpSpPr bwMode="auto">
          <a:xfrm>
            <a:off x="1981200" y="1447800"/>
            <a:ext cx="1828800" cy="1905000"/>
            <a:chOff x="457200" y="1905000"/>
            <a:chExt cx="1828800" cy="1905001"/>
          </a:xfrm>
        </p:grpSpPr>
        <p:sp>
          <p:nvSpPr>
            <p:cNvPr id="13" name="Text Box 7"/>
            <p:cNvSpPr txBox="1">
              <a:spLocks noChangeArrowheads="1"/>
            </p:cNvSpPr>
            <p:nvPr/>
          </p:nvSpPr>
          <p:spPr bwMode="auto">
            <a:xfrm>
              <a:off x="857250" y="2376488"/>
              <a:ext cx="971550" cy="366712"/>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800">
                  <a:effectLst>
                    <a:outerShdw blurRad="38100" dist="38100" dir="2700000" algn="tl">
                      <a:srgbClr val="DDDDDD"/>
                    </a:outerShdw>
                  </a:effectLst>
                  <a:latin typeface="Calibri" charset="0"/>
                </a:rPr>
                <a:t>Dataset</a:t>
              </a:r>
            </a:p>
          </p:txBody>
        </p:sp>
        <p:sp>
          <p:nvSpPr>
            <p:cNvPr id="23566" name="AutoShape 8"/>
            <p:cNvSpPr>
              <a:spLocks noChangeArrowheads="1"/>
            </p:cNvSpPr>
            <p:nvPr/>
          </p:nvSpPr>
          <p:spPr bwMode="auto">
            <a:xfrm>
              <a:off x="457200" y="1905000"/>
              <a:ext cx="1828800" cy="1905001"/>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endParaRPr lang="en-US" sz="1800">
                <a:latin typeface="Calibri" charset="0"/>
              </a:endParaRPr>
            </a:p>
          </p:txBody>
        </p:sp>
        <p:sp>
          <p:nvSpPr>
            <p:cNvPr id="15" name="Text Box 32"/>
            <p:cNvSpPr txBox="1">
              <a:spLocks noChangeArrowheads="1"/>
            </p:cNvSpPr>
            <p:nvPr/>
          </p:nvSpPr>
          <p:spPr bwMode="auto">
            <a:xfrm>
              <a:off x="685800" y="2971801"/>
              <a:ext cx="1365250" cy="641350"/>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1800">
                  <a:effectLst>
                    <a:outerShdw blurRad="38100" dist="38100" dir="2700000" algn="tl">
                      <a:srgbClr val="DDDDDD"/>
                    </a:outerShdw>
                  </a:effectLst>
                  <a:latin typeface="Calibri" charset="0"/>
                </a:rPr>
                <a:t>Phenotype/</a:t>
              </a:r>
            </a:p>
            <a:p>
              <a:pPr algn="ctr" eaLnBrk="1" hangingPunct="1">
                <a:defRPr/>
              </a:pPr>
              <a:r>
                <a:rPr lang="en-US" sz="1800">
                  <a:effectLst>
                    <a:outerShdw blurRad="38100" dist="38100" dir="2700000" algn="tl">
                      <a:srgbClr val="DDDDDD"/>
                    </a:outerShdw>
                  </a:effectLst>
                  <a:latin typeface="Calibri" charset="0"/>
                </a:rPr>
                <a:t>class labels</a:t>
              </a:r>
            </a:p>
          </p:txBody>
        </p:sp>
        <p:pic>
          <p:nvPicPr>
            <p:cNvPr id="23568" name="Picture 39" descr="ALL_AML_phenoty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971800"/>
              <a:ext cx="1033463" cy="28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AutoShape 41"/>
            <p:cNvSpPr>
              <a:spLocks noChangeArrowheads="1"/>
            </p:cNvSpPr>
            <p:nvPr/>
          </p:nvSpPr>
          <p:spPr bwMode="auto">
            <a:xfrm>
              <a:off x="933450" y="2057400"/>
              <a:ext cx="762000" cy="304800"/>
            </a:xfrm>
            <a:prstGeom prst="can">
              <a:avLst>
                <a:gd name="adj" fmla="val 25000"/>
              </a:avLst>
            </a:prstGeom>
            <a:solidFill>
              <a:schemeClr val="accent1"/>
            </a:solidFill>
            <a:ln w="9525">
              <a:noFill/>
              <a:round/>
              <a:headEnd/>
              <a:tailEnd/>
            </a:ln>
            <a:effectLst>
              <a:prstShdw prst="shdw17" dist="17961" dir="2700000">
                <a:schemeClr val="accent1">
                  <a:gamma/>
                  <a:shade val="60000"/>
                  <a:invGamma/>
                  <a:alpha val="74998"/>
                </a:schemeClr>
              </a:prstShdw>
            </a:effectLst>
          </p:spPr>
          <p:txBody>
            <a:bodyPr wrap="none" anchor="ctr"/>
            <a:lstStyle/>
            <a:p>
              <a:pPr>
                <a:defRPr/>
              </a:pPr>
              <a:endParaRPr lang="en-US" sz="1800">
                <a:ea typeface="ＭＳ Ｐゴシック" charset="-128"/>
                <a:cs typeface="ＭＳ Ｐゴシック" charset="-128"/>
              </a:endParaRPr>
            </a:p>
          </p:txBody>
        </p:sp>
      </p:grpSp>
      <p:grpSp>
        <p:nvGrpSpPr>
          <p:cNvPr id="23557" name="Group 32"/>
          <p:cNvGrpSpPr>
            <a:grpSpLocks/>
          </p:cNvGrpSpPr>
          <p:nvPr/>
        </p:nvGrpSpPr>
        <p:grpSpPr bwMode="auto">
          <a:xfrm>
            <a:off x="3912426" y="1219876"/>
            <a:ext cx="1184940" cy="2308324"/>
            <a:chOff x="2159826" y="1677076"/>
            <a:chExt cx="1184940" cy="2308324"/>
          </a:xfrm>
        </p:grpSpPr>
        <p:sp>
          <p:nvSpPr>
            <p:cNvPr id="23563" name="TextBox 41"/>
            <p:cNvSpPr txBox="1">
              <a:spLocks noChangeArrowheads="1"/>
            </p:cNvSpPr>
            <p:nvPr/>
          </p:nvSpPr>
          <p:spPr bwMode="auto">
            <a:xfrm>
              <a:off x="2159826" y="1677076"/>
              <a:ext cx="1184940" cy="2308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Compute </a:t>
              </a:r>
            </a:p>
            <a:p>
              <a:pPr algn="ctr" eaLnBrk="1" hangingPunct="1"/>
              <a:r>
                <a:rPr lang="en-US" sz="1800" dirty="0"/>
                <a:t>score:</a:t>
              </a:r>
            </a:p>
            <a:p>
              <a:pPr algn="ctr" eaLnBrk="1" hangingPunct="1"/>
              <a:endParaRPr lang="en-US" sz="1800" dirty="0"/>
            </a:p>
            <a:p>
              <a:pPr algn="ctr" eaLnBrk="1" hangingPunct="1"/>
              <a:endParaRPr lang="en-US" sz="1800" dirty="0"/>
            </a:p>
            <a:p>
              <a:pPr algn="ctr" eaLnBrk="1" hangingPunct="1"/>
              <a:r>
                <a:rPr lang="en-US" sz="1800" dirty="0"/>
                <a:t>t-test, </a:t>
              </a:r>
            </a:p>
            <a:p>
              <a:pPr algn="ctr" eaLnBrk="1" hangingPunct="1"/>
              <a:r>
                <a:rPr lang="en-US" sz="1800" dirty="0"/>
                <a:t>SNR, </a:t>
              </a:r>
            </a:p>
            <a:p>
              <a:pPr algn="ctr" eaLnBrk="1" hangingPunct="1"/>
              <a:r>
                <a:rPr lang="en-US" sz="1800" dirty="0"/>
                <a:t>IC,</a:t>
              </a:r>
            </a:p>
            <a:p>
              <a:pPr algn="ctr" eaLnBrk="1" hangingPunct="1"/>
              <a:r>
                <a:rPr lang="en-US" sz="1800" dirty="0"/>
                <a:t>etc.</a:t>
              </a:r>
            </a:p>
          </p:txBody>
        </p:sp>
        <p:sp>
          <p:nvSpPr>
            <p:cNvPr id="23564" name="AutoShape 18"/>
            <p:cNvSpPr>
              <a:spLocks noChangeArrowheads="1"/>
            </p:cNvSpPr>
            <p:nvPr/>
          </p:nvSpPr>
          <p:spPr bwMode="auto">
            <a:xfrm>
              <a:off x="2286000" y="2476966"/>
              <a:ext cx="990600" cy="438150"/>
            </a:xfrm>
            <a:prstGeom prst="rightArrow">
              <a:avLst>
                <a:gd name="adj1" fmla="val 50000"/>
                <a:gd name="adj2" fmla="val 69857"/>
              </a:avLst>
            </a:prstGeom>
            <a:solidFill>
              <a:srgbClr val="3366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sz="1800">
                <a:latin typeface="Calibri" charset="0"/>
              </a:endParaRPr>
            </a:p>
          </p:txBody>
        </p:sp>
      </p:grpSp>
      <p:sp>
        <p:nvSpPr>
          <p:cNvPr id="21" name="Text Box 7"/>
          <p:cNvSpPr txBox="1">
            <a:spLocks noChangeArrowheads="1"/>
          </p:cNvSpPr>
          <p:nvPr/>
        </p:nvSpPr>
        <p:spPr bwMode="auto">
          <a:xfrm>
            <a:off x="5297488" y="1643063"/>
            <a:ext cx="1712912" cy="338137"/>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600">
                <a:effectLst>
                  <a:outerShdw blurRad="38100" dist="38100" dir="2700000" algn="tl">
                    <a:srgbClr val="DDDDDD"/>
                  </a:outerShdw>
                </a:effectLst>
                <a:latin typeface="Calibri" charset="0"/>
              </a:rPr>
              <a:t>Ranked gene list</a:t>
            </a:r>
          </a:p>
        </p:txBody>
      </p:sp>
      <p:sp>
        <p:nvSpPr>
          <p:cNvPr id="3" name="TextBox 2"/>
          <p:cNvSpPr txBox="1"/>
          <p:nvPr/>
        </p:nvSpPr>
        <p:spPr>
          <a:xfrm>
            <a:off x="68414" y="2882900"/>
            <a:ext cx="1502334" cy="738664"/>
          </a:xfrm>
          <a:prstGeom prst="rect">
            <a:avLst/>
          </a:prstGeom>
          <a:noFill/>
        </p:spPr>
        <p:txBody>
          <a:bodyPr wrap="none" rtlCol="0">
            <a:spAutoFit/>
          </a:bodyPr>
          <a:lstStyle/>
          <a:p>
            <a:r>
              <a:rPr lang="en-US" sz="1400" i="1" dirty="0"/>
              <a:t>μ</a:t>
            </a:r>
            <a:r>
              <a:rPr lang="en-US" sz="1400" dirty="0"/>
              <a:t> = class mean</a:t>
            </a:r>
          </a:p>
          <a:p>
            <a:r>
              <a:rPr lang="en-US" sz="1400" i="1" dirty="0" err="1"/>
              <a:t>σ</a:t>
            </a:r>
            <a:r>
              <a:rPr lang="en-US" sz="1400" dirty="0"/>
              <a:t> = </a:t>
            </a:r>
            <a:r>
              <a:rPr lang="en-US" sz="1400" dirty="0" err="1"/>
              <a:t>std</a:t>
            </a:r>
            <a:r>
              <a:rPr lang="en-US" sz="1400" dirty="0"/>
              <a:t> deviation</a:t>
            </a:r>
          </a:p>
          <a:p>
            <a:r>
              <a:rPr lang="en-US" sz="1400" i="1" dirty="0"/>
              <a:t>n</a:t>
            </a:r>
            <a:r>
              <a:rPr lang="en-US" sz="1400" dirty="0"/>
              <a:t> = # of samples</a:t>
            </a:r>
          </a:p>
        </p:txBody>
      </p:sp>
      <p:grpSp>
        <p:nvGrpSpPr>
          <p:cNvPr id="18" name="Group 17">
            <a:extLst>
              <a:ext uri="{FF2B5EF4-FFF2-40B4-BE49-F238E27FC236}">
                <a16:creationId xmlns:a16="http://schemas.microsoft.com/office/drawing/2014/main" id="{32F3A080-640D-E647-9580-EA7506648D4C}"/>
              </a:ext>
            </a:extLst>
          </p:cNvPr>
          <p:cNvGrpSpPr/>
          <p:nvPr/>
        </p:nvGrpSpPr>
        <p:grpSpPr>
          <a:xfrm>
            <a:off x="74699" y="3791629"/>
            <a:ext cx="2534760" cy="2985164"/>
            <a:chOff x="74699" y="3791629"/>
            <a:chExt cx="2534760" cy="2985164"/>
          </a:xfrm>
        </p:grpSpPr>
        <p:pic>
          <p:nvPicPr>
            <p:cNvPr id="2" name="Picture 1"/>
            <p:cNvPicPr>
              <a:picLocks noChangeAspect="1"/>
            </p:cNvPicPr>
            <p:nvPr/>
          </p:nvPicPr>
          <p:blipFill>
            <a:blip r:embed="rId5"/>
            <a:stretch>
              <a:fillRect/>
            </a:stretch>
          </p:blipFill>
          <p:spPr>
            <a:xfrm>
              <a:off x="647547" y="5887793"/>
              <a:ext cx="1389063" cy="889000"/>
            </a:xfrm>
            <a:prstGeom prst="rect">
              <a:avLst/>
            </a:prstGeom>
          </p:spPr>
        </p:pic>
        <p:grpSp>
          <p:nvGrpSpPr>
            <p:cNvPr id="16" name="Group 15">
              <a:extLst>
                <a:ext uri="{FF2B5EF4-FFF2-40B4-BE49-F238E27FC236}">
                  <a16:creationId xmlns:a16="http://schemas.microsoft.com/office/drawing/2014/main" id="{1433459D-C1E9-2642-99D8-947203CC4FAC}"/>
                </a:ext>
              </a:extLst>
            </p:cNvPr>
            <p:cNvGrpSpPr/>
            <p:nvPr/>
          </p:nvGrpSpPr>
          <p:grpSpPr>
            <a:xfrm>
              <a:off x="74699" y="3791629"/>
              <a:ext cx="2534760" cy="1846708"/>
              <a:chOff x="74699" y="3791629"/>
              <a:chExt cx="2534760" cy="1846708"/>
            </a:xfrm>
          </p:grpSpPr>
          <p:sp>
            <p:nvSpPr>
              <p:cNvPr id="23559" name="TextBox 28"/>
              <p:cNvSpPr txBox="1">
                <a:spLocks noChangeArrowheads="1"/>
              </p:cNvSpPr>
              <p:nvPr/>
            </p:nvSpPr>
            <p:spPr bwMode="auto">
              <a:xfrm>
                <a:off x="103175" y="3791629"/>
                <a:ext cx="242888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dirty="0"/>
                  <a:t>t-test</a:t>
                </a:r>
              </a:p>
            </p:txBody>
          </p:sp>
          <p:sp>
            <p:nvSpPr>
              <p:cNvPr id="5" name="Rectangle 4"/>
              <p:cNvSpPr/>
              <p:nvPr/>
            </p:nvSpPr>
            <p:spPr>
              <a:xfrm>
                <a:off x="74699" y="4253342"/>
                <a:ext cx="2534760" cy="1384995"/>
              </a:xfrm>
              <a:prstGeom prst="rect">
                <a:avLst/>
              </a:prstGeom>
            </p:spPr>
            <p:txBody>
              <a:bodyPr wrap="square">
                <a:spAutoFit/>
              </a:bodyPr>
              <a:lstStyle/>
              <a:p>
                <a:pPr eaLnBrk="1" hangingPunct="1"/>
                <a:r>
                  <a:rPr lang="en-US" sz="1400" dirty="0"/>
                  <a:t>Hypothesis testing method: </a:t>
                </a:r>
              </a:p>
              <a:p>
                <a:pPr eaLnBrk="1" hangingPunct="1"/>
                <a:r>
                  <a:rPr lang="en-US" sz="1400" dirty="0"/>
                  <a:t>It is the </a:t>
                </a:r>
                <a:r>
                  <a:rPr lang="en-US" sz="1400" b="1" dirty="0"/>
                  <a:t>difference between the mean expression</a:t>
                </a:r>
                <a:r>
                  <a:rPr lang="en-US" sz="1400" dirty="0"/>
                  <a:t> of class A and class B </a:t>
                </a:r>
                <a:r>
                  <a:rPr lang="en-US" sz="1400" b="1" dirty="0"/>
                  <a:t>divided by the variability of expression</a:t>
                </a:r>
                <a:r>
                  <a:rPr lang="en-US" sz="1400" dirty="0"/>
                  <a:t>.</a:t>
                </a:r>
              </a:p>
            </p:txBody>
          </p:sp>
        </p:grpSp>
      </p:grpSp>
      <p:grpSp>
        <p:nvGrpSpPr>
          <p:cNvPr id="20" name="Group 19">
            <a:extLst>
              <a:ext uri="{FF2B5EF4-FFF2-40B4-BE49-F238E27FC236}">
                <a16:creationId xmlns:a16="http://schemas.microsoft.com/office/drawing/2014/main" id="{06672079-ED50-1B4B-B235-09195C3AD022}"/>
              </a:ext>
            </a:extLst>
          </p:cNvPr>
          <p:cNvGrpSpPr/>
          <p:nvPr/>
        </p:nvGrpSpPr>
        <p:grpSpPr>
          <a:xfrm>
            <a:off x="2720174" y="3615281"/>
            <a:ext cx="3510849" cy="3240362"/>
            <a:chOff x="2720174" y="3615281"/>
            <a:chExt cx="3510849" cy="3240362"/>
          </a:xfrm>
        </p:grpSpPr>
        <p:pic>
          <p:nvPicPr>
            <p:cNvPr id="4" name="Picture 3"/>
            <p:cNvPicPr>
              <a:picLocks noChangeAspect="1"/>
            </p:cNvPicPr>
            <p:nvPr/>
          </p:nvPicPr>
          <p:blipFill>
            <a:blip r:embed="rId6"/>
            <a:stretch>
              <a:fillRect/>
            </a:stretch>
          </p:blipFill>
          <p:spPr>
            <a:xfrm>
              <a:off x="3806687" y="6169843"/>
              <a:ext cx="1222513" cy="685800"/>
            </a:xfrm>
            <a:prstGeom prst="rect">
              <a:avLst/>
            </a:prstGeom>
          </p:spPr>
        </p:pic>
        <p:grpSp>
          <p:nvGrpSpPr>
            <p:cNvPr id="19" name="Group 18">
              <a:extLst>
                <a:ext uri="{FF2B5EF4-FFF2-40B4-BE49-F238E27FC236}">
                  <a16:creationId xmlns:a16="http://schemas.microsoft.com/office/drawing/2014/main" id="{99CB178D-C46E-C14C-8270-0D5639C7CA84}"/>
                </a:ext>
              </a:extLst>
            </p:cNvPr>
            <p:cNvGrpSpPr/>
            <p:nvPr/>
          </p:nvGrpSpPr>
          <p:grpSpPr>
            <a:xfrm>
              <a:off x="2720174" y="3615281"/>
              <a:ext cx="3510849" cy="2554562"/>
              <a:chOff x="2720174" y="3615281"/>
              <a:chExt cx="3510849" cy="2554562"/>
            </a:xfrm>
          </p:grpSpPr>
          <p:sp>
            <p:nvSpPr>
              <p:cNvPr id="23560" name="TextBox 29"/>
              <p:cNvSpPr txBox="1">
                <a:spLocks noChangeArrowheads="1"/>
              </p:cNvSpPr>
              <p:nvPr/>
            </p:nvSpPr>
            <p:spPr bwMode="auto">
              <a:xfrm>
                <a:off x="2723065" y="3615281"/>
                <a:ext cx="3507958"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dirty="0"/>
                  <a:t>Signal-to-Noise</a:t>
                </a:r>
              </a:p>
              <a:p>
                <a:pPr algn="ctr" eaLnBrk="1" hangingPunct="1"/>
                <a:r>
                  <a:rPr lang="en-US" dirty="0"/>
                  <a:t>Ratio (SNR)</a:t>
                </a:r>
              </a:p>
            </p:txBody>
          </p:sp>
          <p:sp>
            <p:nvSpPr>
              <p:cNvPr id="29" name="Rectangle 26"/>
              <p:cNvSpPr>
                <a:spLocks noChangeArrowheads="1"/>
              </p:cNvSpPr>
              <p:nvPr/>
            </p:nvSpPr>
            <p:spPr bwMode="auto">
              <a:xfrm>
                <a:off x="2720174" y="4569405"/>
                <a:ext cx="3505200" cy="1600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1400" dirty="0"/>
                  <a:t>Similar to the t-test but </a:t>
                </a:r>
                <a:r>
                  <a:rPr lang="en-US" sz="1400" b="1" dirty="0"/>
                  <a:t>takes the standard deviation of the two distributions into account</a:t>
                </a:r>
                <a:r>
                  <a:rPr lang="en-US" sz="1400" dirty="0"/>
                  <a:t> which is more representative of the differences between classes when there may be differences between the SD of class A and the SD of class B.</a:t>
                </a:r>
              </a:p>
            </p:txBody>
          </p:sp>
        </p:grpSp>
      </p:grpSp>
      <p:sp>
        <p:nvSpPr>
          <p:cNvPr id="6" name="TextBox 5">
            <a:extLst>
              <a:ext uri="{FF2B5EF4-FFF2-40B4-BE49-F238E27FC236}">
                <a16:creationId xmlns:a16="http://schemas.microsoft.com/office/drawing/2014/main" id="{6C90DAF6-1BD6-1644-BA69-F1AF06910A6F}"/>
              </a:ext>
            </a:extLst>
          </p:cNvPr>
          <p:cNvSpPr txBox="1"/>
          <p:nvPr/>
        </p:nvSpPr>
        <p:spPr>
          <a:xfrm>
            <a:off x="6359180" y="3622317"/>
            <a:ext cx="2702270" cy="1692771"/>
          </a:xfrm>
          <a:prstGeom prst="rect">
            <a:avLst/>
          </a:prstGeom>
          <a:noFill/>
        </p:spPr>
        <p:txBody>
          <a:bodyPr wrap="square" rtlCol="0">
            <a:spAutoFit/>
          </a:bodyPr>
          <a:lstStyle/>
          <a:p>
            <a:pPr algn="ctr"/>
            <a:r>
              <a:rPr lang="en-US" dirty="0"/>
              <a:t>Information coefficient (IC)</a:t>
            </a:r>
          </a:p>
          <a:p>
            <a:pPr algn="ctr"/>
            <a:endParaRPr lang="en-US" sz="1400" dirty="0"/>
          </a:p>
          <a:p>
            <a:r>
              <a:rPr lang="en-US" sz="1400" dirty="0"/>
              <a:t>This test takes </a:t>
            </a:r>
            <a:r>
              <a:rPr lang="en-US" sz="1400" b="1" dirty="0"/>
              <a:t>the amount of shared information</a:t>
            </a:r>
            <a:r>
              <a:rPr lang="en-US" sz="1400" dirty="0"/>
              <a:t> between the two classes. </a:t>
            </a:r>
          </a:p>
        </p:txBody>
      </p:sp>
      <p:grpSp>
        <p:nvGrpSpPr>
          <p:cNvPr id="14" name="Group 13">
            <a:extLst>
              <a:ext uri="{FF2B5EF4-FFF2-40B4-BE49-F238E27FC236}">
                <a16:creationId xmlns:a16="http://schemas.microsoft.com/office/drawing/2014/main" id="{653D65FE-B115-9341-AA0F-E4EF6BA63C75}"/>
              </a:ext>
            </a:extLst>
          </p:cNvPr>
          <p:cNvGrpSpPr/>
          <p:nvPr/>
        </p:nvGrpSpPr>
        <p:grpSpPr>
          <a:xfrm>
            <a:off x="6459638" y="5305594"/>
            <a:ext cx="2501354" cy="1471199"/>
            <a:chOff x="0" y="739927"/>
            <a:chExt cx="9144000" cy="5378146"/>
          </a:xfrm>
        </p:grpSpPr>
        <p:pic>
          <p:nvPicPr>
            <p:cNvPr id="9" name="Picture 8">
              <a:extLst>
                <a:ext uri="{FF2B5EF4-FFF2-40B4-BE49-F238E27FC236}">
                  <a16:creationId xmlns:a16="http://schemas.microsoft.com/office/drawing/2014/main" id="{F4962BEC-A369-1A45-A052-9B3AE1B78C77}"/>
                </a:ext>
              </a:extLst>
            </p:cNvPr>
            <p:cNvPicPr>
              <a:picLocks noChangeAspect="1"/>
            </p:cNvPicPr>
            <p:nvPr/>
          </p:nvPicPr>
          <p:blipFill>
            <a:blip r:embed="rId7"/>
            <a:stretch>
              <a:fillRect/>
            </a:stretch>
          </p:blipFill>
          <p:spPr>
            <a:xfrm>
              <a:off x="0" y="739927"/>
              <a:ext cx="9144000" cy="5378146"/>
            </a:xfrm>
            <a:prstGeom prst="rect">
              <a:avLst/>
            </a:prstGeom>
          </p:spPr>
        </p:pic>
        <p:grpSp>
          <p:nvGrpSpPr>
            <p:cNvPr id="12" name="Group 11">
              <a:extLst>
                <a:ext uri="{FF2B5EF4-FFF2-40B4-BE49-F238E27FC236}">
                  <a16:creationId xmlns:a16="http://schemas.microsoft.com/office/drawing/2014/main" id="{CDDD3B29-A6AE-B441-9198-F9EF058461A0}"/>
                </a:ext>
              </a:extLst>
            </p:cNvPr>
            <p:cNvGrpSpPr/>
            <p:nvPr/>
          </p:nvGrpSpPr>
          <p:grpSpPr>
            <a:xfrm>
              <a:off x="251989" y="2543174"/>
              <a:ext cx="8809461" cy="1070434"/>
              <a:chOff x="251989" y="2543174"/>
              <a:chExt cx="8809461" cy="1070434"/>
            </a:xfrm>
          </p:grpSpPr>
          <p:sp>
            <p:nvSpPr>
              <p:cNvPr id="11" name="Rectangle 10">
                <a:extLst>
                  <a:ext uri="{FF2B5EF4-FFF2-40B4-BE49-F238E27FC236}">
                    <a16:creationId xmlns:a16="http://schemas.microsoft.com/office/drawing/2014/main" id="{90AF6FDA-3FFD-4D4E-AA87-A7590F17366E}"/>
                  </a:ext>
                </a:extLst>
              </p:cNvPr>
              <p:cNvSpPr/>
              <p:nvPr/>
            </p:nvSpPr>
            <p:spPr>
              <a:xfrm>
                <a:off x="6553200" y="2543174"/>
                <a:ext cx="2508250" cy="562434"/>
              </a:xfrm>
              <a:prstGeom prst="rect">
                <a:avLst/>
              </a:prstGeom>
              <a:solidFill>
                <a:schemeClr val="bg1"/>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837B5F7-8866-B643-A1BE-A1BB4C0EB2C8}"/>
                  </a:ext>
                </a:extLst>
              </p:cNvPr>
              <p:cNvSpPr/>
              <p:nvPr/>
            </p:nvSpPr>
            <p:spPr>
              <a:xfrm>
                <a:off x="6826577" y="3108782"/>
                <a:ext cx="1936423" cy="504826"/>
              </a:xfrm>
              <a:prstGeom prst="rect">
                <a:avLst/>
              </a:prstGeom>
              <a:solidFill>
                <a:schemeClr val="bg1"/>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667661C-1B0D-5447-9250-45162CECBACF}"/>
                  </a:ext>
                </a:extLst>
              </p:cNvPr>
              <p:cNvSpPr/>
              <p:nvPr/>
            </p:nvSpPr>
            <p:spPr>
              <a:xfrm>
                <a:off x="251989" y="2628015"/>
                <a:ext cx="1488042" cy="504826"/>
              </a:xfrm>
              <a:prstGeom prst="rect">
                <a:avLst/>
              </a:prstGeom>
              <a:solidFill>
                <a:schemeClr val="bg1"/>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25637C0-849C-5D48-89B5-79245B9DAEF0}"/>
                  </a:ext>
                </a:extLst>
              </p:cNvPr>
              <p:cNvSpPr txBox="1"/>
              <p:nvPr/>
            </p:nvSpPr>
            <p:spPr>
              <a:xfrm>
                <a:off x="5993559" y="5849664"/>
                <a:ext cx="3067891" cy="7946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rPr>
                        <m:t>𝐼𝐶</m:t>
                      </m:r>
                      <m:d>
                        <m:dPr>
                          <m:ctrlPr>
                            <a:rPr lang="en-US" sz="1300" b="0" i="1" smtClean="0">
                              <a:latin typeface="Cambria Math" panose="02040503050406030204" pitchFamily="18" charset="0"/>
                            </a:rPr>
                          </m:ctrlPr>
                        </m:dPr>
                        <m:e>
                          <m:r>
                            <a:rPr lang="en-US" sz="1300" b="0" i="1" smtClean="0">
                              <a:latin typeface="Cambria Math" panose="02040503050406030204" pitchFamily="18" charset="0"/>
                            </a:rPr>
                            <m:t>𝑋</m:t>
                          </m:r>
                          <m:r>
                            <a:rPr lang="en-US" sz="1300" b="0" i="1" smtClean="0">
                              <a:latin typeface="Cambria Math" panose="02040503050406030204" pitchFamily="18" charset="0"/>
                            </a:rPr>
                            <m:t>,</m:t>
                          </m:r>
                          <m:r>
                            <a:rPr lang="en-US" sz="1300" b="0" i="1" smtClean="0">
                              <a:latin typeface="Cambria Math" panose="02040503050406030204" pitchFamily="18" charset="0"/>
                            </a:rPr>
                            <m:t>𝑌</m:t>
                          </m:r>
                        </m:e>
                      </m:d>
                      <m:r>
                        <a:rPr lang="en-US" sz="1300" b="0" i="1" smtClean="0">
                          <a:latin typeface="Cambria Math" panose="02040503050406030204" pitchFamily="18" charset="0"/>
                        </a:rPr>
                        <m:t>=</m:t>
                      </m:r>
                      <m:r>
                        <a:rPr lang="en-US" sz="1300" b="0" i="1" smtClean="0">
                          <a:latin typeface="Cambria Math" panose="02040503050406030204" pitchFamily="18" charset="0"/>
                        </a:rPr>
                        <m:t>𝑠𝑖𝑔𝑛</m:t>
                      </m:r>
                      <m:d>
                        <m:dPr>
                          <m:ctrlPr>
                            <a:rPr lang="en-US" sz="1300" b="0" i="1" smtClean="0">
                              <a:latin typeface="Cambria Math" panose="02040503050406030204" pitchFamily="18" charset="0"/>
                            </a:rPr>
                          </m:ctrlPr>
                        </m:dPr>
                        <m:e>
                          <m:r>
                            <a:rPr lang="en-US" sz="1300" b="0" i="1" smtClean="0">
                              <a:latin typeface="Cambria Math" panose="02040503050406030204" pitchFamily="18" charset="0"/>
                            </a:rPr>
                            <m:t>𝜌</m:t>
                          </m:r>
                          <m:d>
                            <m:dPr>
                              <m:ctrlPr>
                                <a:rPr lang="en-US" sz="1300" b="0" i="1" smtClean="0">
                                  <a:latin typeface="Cambria Math" panose="02040503050406030204" pitchFamily="18" charset="0"/>
                                </a:rPr>
                              </m:ctrlPr>
                            </m:dPr>
                            <m:e>
                              <m:r>
                                <a:rPr lang="en-US" sz="1300" b="0" i="1" smtClean="0">
                                  <a:latin typeface="Cambria Math" panose="02040503050406030204" pitchFamily="18" charset="0"/>
                                </a:rPr>
                                <m:t>𝑋</m:t>
                              </m:r>
                              <m:r>
                                <a:rPr lang="en-US" sz="1300" b="0" i="1" smtClean="0">
                                  <a:latin typeface="Cambria Math" panose="02040503050406030204" pitchFamily="18" charset="0"/>
                                </a:rPr>
                                <m:t>,</m:t>
                              </m:r>
                              <m:r>
                                <a:rPr lang="en-US" sz="1300" b="0" i="1" smtClean="0">
                                  <a:latin typeface="Cambria Math" panose="02040503050406030204" pitchFamily="18" charset="0"/>
                                </a:rPr>
                                <m:t>𝑌</m:t>
                              </m:r>
                            </m:e>
                          </m:d>
                        </m:e>
                      </m:d>
                      <m:rad>
                        <m:radPr>
                          <m:degHide m:val="on"/>
                          <m:ctrlPr>
                            <a:rPr lang="en-US" sz="1300" b="0" i="1" smtClean="0">
                              <a:latin typeface="Cambria Math" panose="02040503050406030204" pitchFamily="18" charset="0"/>
                            </a:rPr>
                          </m:ctrlPr>
                        </m:radPr>
                        <m:deg/>
                        <m:e>
                          <m:r>
                            <a:rPr lang="en-US" sz="1300" b="0" i="1" smtClean="0">
                              <a:latin typeface="Cambria Math" panose="02040503050406030204" pitchFamily="18" charset="0"/>
                            </a:rPr>
                            <m:t>1−</m:t>
                          </m:r>
                          <m:sSup>
                            <m:sSupPr>
                              <m:ctrlPr>
                                <a:rPr lang="en-US" sz="1300" b="0" i="1" smtClean="0">
                                  <a:latin typeface="Cambria Math" panose="02040503050406030204" pitchFamily="18" charset="0"/>
                                </a:rPr>
                              </m:ctrlPr>
                            </m:sSupPr>
                            <m:e>
                              <m:r>
                                <a:rPr lang="en-US" sz="1300" b="0" i="1" smtClean="0">
                                  <a:latin typeface="Cambria Math" panose="02040503050406030204" pitchFamily="18" charset="0"/>
                                </a:rPr>
                                <m:t>𝑒</m:t>
                              </m:r>
                            </m:e>
                            <m:sup>
                              <m:r>
                                <a:rPr lang="en-US" sz="1300" b="0" i="1" smtClean="0">
                                  <a:latin typeface="Cambria Math" panose="02040503050406030204" pitchFamily="18" charset="0"/>
                                </a:rPr>
                                <m:t>−2</m:t>
                              </m:r>
                              <m:r>
                                <a:rPr lang="en-US" sz="1300" b="0" i="1" smtClean="0">
                                  <a:latin typeface="Cambria Math" panose="02040503050406030204" pitchFamily="18" charset="0"/>
                                </a:rPr>
                                <m:t>𝑀𝐼</m:t>
                              </m:r>
                              <m:r>
                                <a:rPr lang="en-US" sz="1300" b="0" i="1" smtClean="0">
                                  <a:latin typeface="Cambria Math" panose="02040503050406030204" pitchFamily="18" charset="0"/>
                                </a:rPr>
                                <m:t>(</m:t>
                              </m:r>
                              <m:r>
                                <a:rPr lang="en-US" sz="1300" b="0" i="1" smtClean="0">
                                  <a:latin typeface="Cambria Math" panose="02040503050406030204" pitchFamily="18" charset="0"/>
                                </a:rPr>
                                <m:t>𝑋</m:t>
                              </m:r>
                              <m:r>
                                <a:rPr lang="en-US" sz="1300" b="0" i="1" smtClean="0">
                                  <a:latin typeface="Cambria Math" panose="02040503050406030204" pitchFamily="18" charset="0"/>
                                </a:rPr>
                                <m:t>,</m:t>
                              </m:r>
                              <m:r>
                                <a:rPr lang="en-US" sz="1300" b="0" i="1" smtClean="0">
                                  <a:latin typeface="Cambria Math" panose="02040503050406030204" pitchFamily="18" charset="0"/>
                                </a:rPr>
                                <m:t>𝑌</m:t>
                              </m:r>
                              <m:r>
                                <a:rPr lang="en-US" sz="1300" b="0" i="1" smtClean="0">
                                  <a:latin typeface="Cambria Math" panose="02040503050406030204" pitchFamily="18" charset="0"/>
                                </a:rPr>
                                <m:t>)</m:t>
                              </m:r>
                            </m:sup>
                          </m:sSup>
                        </m:e>
                      </m:rad>
                    </m:oMath>
                  </m:oMathPara>
                </a14:m>
                <a:endParaRPr lang="en-US" sz="13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rPr>
                        <m:t>𝑀𝐼</m:t>
                      </m:r>
                      <m:r>
                        <a:rPr lang="en-US" sz="1300" b="0" i="1" smtClean="0">
                          <a:latin typeface="Cambria Math" panose="02040503050406030204" pitchFamily="18" charset="0"/>
                        </a:rPr>
                        <m:t>(</m:t>
                      </m:r>
                      <m:r>
                        <a:rPr lang="en-US" sz="1300" b="0" i="1" smtClean="0">
                          <a:latin typeface="Cambria Math" panose="02040503050406030204" pitchFamily="18" charset="0"/>
                        </a:rPr>
                        <m:t>𝑋</m:t>
                      </m:r>
                      <m:r>
                        <a:rPr lang="en-US" sz="1300" b="0" i="1" smtClean="0">
                          <a:latin typeface="Cambria Math" panose="02040503050406030204" pitchFamily="18" charset="0"/>
                        </a:rPr>
                        <m:t>,</m:t>
                      </m:r>
                      <m:r>
                        <a:rPr lang="en-US" sz="1300" b="0" i="1" smtClean="0">
                          <a:latin typeface="Cambria Math" panose="02040503050406030204" pitchFamily="18" charset="0"/>
                        </a:rPr>
                        <m:t>𝑌</m:t>
                      </m:r>
                      <m:r>
                        <a:rPr lang="en-US" sz="1300" b="0" i="1" smtClean="0">
                          <a:latin typeface="Cambria Math" panose="02040503050406030204" pitchFamily="18" charset="0"/>
                        </a:rPr>
                        <m:t>)=</m:t>
                      </m:r>
                      <m:nary>
                        <m:naryPr>
                          <m:chr m:val="∬"/>
                          <m:limLoc m:val="undOvr"/>
                          <m:subHide m:val="on"/>
                          <m:supHide m:val="on"/>
                          <m:ctrlPr>
                            <a:rPr lang="en-US" sz="1300" b="0" i="1" smtClean="0">
                              <a:latin typeface="Cambria Math" panose="02040503050406030204" pitchFamily="18" charset="0"/>
                            </a:rPr>
                          </m:ctrlPr>
                        </m:naryPr>
                        <m:sub/>
                        <m:sup/>
                        <m:e>
                          <m:r>
                            <a:rPr lang="en-US" sz="1300" b="0" i="1" smtClean="0">
                              <a:latin typeface="Cambria Math" panose="02040503050406030204" pitchFamily="18" charset="0"/>
                            </a:rPr>
                            <m:t>𝑝</m:t>
                          </m:r>
                          <m:d>
                            <m:dPr>
                              <m:ctrlPr>
                                <a:rPr lang="en-US" sz="1300" b="0" i="1" smtClean="0">
                                  <a:latin typeface="Cambria Math" panose="02040503050406030204" pitchFamily="18" charset="0"/>
                                </a:rPr>
                              </m:ctrlPr>
                            </m:dPr>
                            <m:e>
                              <m:r>
                                <a:rPr lang="en-US" sz="1300" b="0" i="1" smtClean="0">
                                  <a:latin typeface="Cambria Math" panose="02040503050406030204" pitchFamily="18" charset="0"/>
                                </a:rPr>
                                <m:t>𝑥</m:t>
                              </m:r>
                              <m:r>
                                <a:rPr lang="en-US" sz="1300" b="0" i="1" smtClean="0">
                                  <a:latin typeface="Cambria Math" panose="02040503050406030204" pitchFamily="18" charset="0"/>
                                </a:rPr>
                                <m:t>,</m:t>
                              </m:r>
                              <m:r>
                                <a:rPr lang="en-US" sz="1300" b="0" i="1" smtClean="0">
                                  <a:latin typeface="Cambria Math" panose="02040503050406030204" pitchFamily="18" charset="0"/>
                                </a:rPr>
                                <m:t>𝑦</m:t>
                              </m:r>
                            </m:e>
                          </m:d>
                          <m:r>
                            <m:rPr>
                              <m:sty m:val="p"/>
                            </m:rPr>
                            <a:rPr lang="en-US" sz="1300" b="0" i="0" smtClean="0">
                              <a:latin typeface="Cambria Math" panose="02040503050406030204" pitchFamily="18" charset="0"/>
                            </a:rPr>
                            <m:t>log</m:t>
                          </m:r>
                          <m:r>
                            <a:rPr lang="en-US" sz="1300" b="0" i="1" smtClean="0">
                              <a:latin typeface="Cambria Math" panose="02040503050406030204" pitchFamily="18" charset="0"/>
                            </a:rPr>
                            <m:t>⁡</m:t>
                          </m:r>
                          <m:d>
                            <m:dPr>
                              <m:ctrlPr>
                                <a:rPr lang="en-US" sz="1300" b="0" i="1" smtClean="0">
                                  <a:latin typeface="Cambria Math" panose="02040503050406030204" pitchFamily="18" charset="0"/>
                                </a:rPr>
                              </m:ctrlPr>
                            </m:dPr>
                            <m:e>
                              <m:f>
                                <m:fPr>
                                  <m:ctrlPr>
                                    <a:rPr lang="en-US" sz="1300" b="0" i="1" smtClean="0">
                                      <a:latin typeface="Cambria Math" panose="02040503050406030204" pitchFamily="18" charset="0"/>
                                    </a:rPr>
                                  </m:ctrlPr>
                                </m:fPr>
                                <m:num>
                                  <m:r>
                                    <a:rPr lang="en-US" sz="1300" b="0" i="1" smtClean="0">
                                      <a:latin typeface="Cambria Math" panose="02040503050406030204" pitchFamily="18" charset="0"/>
                                    </a:rPr>
                                    <m:t>𝑝</m:t>
                                  </m:r>
                                  <m:r>
                                    <a:rPr lang="en-US" sz="1300" b="0" i="1" smtClean="0">
                                      <a:latin typeface="Cambria Math" panose="02040503050406030204" pitchFamily="18" charset="0"/>
                                    </a:rPr>
                                    <m:t>(</m:t>
                                  </m:r>
                                  <m:r>
                                    <a:rPr lang="en-US" sz="1300" b="0" i="1" smtClean="0">
                                      <a:latin typeface="Cambria Math" panose="02040503050406030204" pitchFamily="18" charset="0"/>
                                    </a:rPr>
                                    <m:t>𝑥</m:t>
                                  </m:r>
                                  <m:r>
                                    <a:rPr lang="en-US" sz="1300" b="0" i="1" smtClean="0">
                                      <a:latin typeface="Cambria Math" panose="02040503050406030204" pitchFamily="18" charset="0"/>
                                    </a:rPr>
                                    <m:t>,</m:t>
                                  </m:r>
                                  <m:r>
                                    <a:rPr lang="en-US" sz="1300" b="0" i="1" smtClean="0">
                                      <a:latin typeface="Cambria Math" panose="02040503050406030204" pitchFamily="18" charset="0"/>
                                    </a:rPr>
                                    <m:t>𝑦</m:t>
                                  </m:r>
                                  <m:r>
                                    <a:rPr lang="en-US" sz="1300" b="0" i="1" smtClean="0">
                                      <a:latin typeface="Cambria Math" panose="02040503050406030204" pitchFamily="18" charset="0"/>
                                    </a:rPr>
                                    <m:t>)</m:t>
                                  </m:r>
                                </m:num>
                                <m:den>
                                  <m:r>
                                    <a:rPr lang="en-US" sz="1300" b="0" i="1" smtClean="0">
                                      <a:latin typeface="Cambria Math" panose="02040503050406030204" pitchFamily="18" charset="0"/>
                                    </a:rPr>
                                    <m:t>𝑝</m:t>
                                  </m:r>
                                  <m:d>
                                    <m:dPr>
                                      <m:ctrlPr>
                                        <a:rPr lang="en-US" sz="1300" b="0" i="1" smtClean="0">
                                          <a:latin typeface="Cambria Math" panose="02040503050406030204" pitchFamily="18" charset="0"/>
                                        </a:rPr>
                                      </m:ctrlPr>
                                    </m:dPr>
                                    <m:e>
                                      <m:r>
                                        <a:rPr lang="en-US" sz="1300" b="0" i="1" smtClean="0">
                                          <a:latin typeface="Cambria Math" panose="02040503050406030204" pitchFamily="18" charset="0"/>
                                        </a:rPr>
                                        <m:t>𝑥</m:t>
                                      </m:r>
                                    </m:e>
                                  </m:d>
                                  <m:r>
                                    <a:rPr lang="en-US" sz="1300" b="0" i="1" smtClean="0">
                                      <a:latin typeface="Cambria Math" panose="02040503050406030204" pitchFamily="18" charset="0"/>
                                    </a:rPr>
                                    <m:t>𝑝</m:t>
                                  </m:r>
                                  <m:r>
                                    <a:rPr lang="en-US" sz="1300" b="0" i="1" smtClean="0">
                                      <a:latin typeface="Cambria Math" panose="02040503050406030204" pitchFamily="18" charset="0"/>
                                    </a:rPr>
                                    <m:t>(</m:t>
                                  </m:r>
                                  <m:r>
                                    <a:rPr lang="en-US" sz="1300" b="0" i="1" smtClean="0">
                                      <a:latin typeface="Cambria Math" panose="02040503050406030204" pitchFamily="18" charset="0"/>
                                    </a:rPr>
                                    <m:t>𝑦</m:t>
                                  </m:r>
                                  <m:r>
                                    <a:rPr lang="en-US" sz="1300" b="0" i="1" smtClean="0">
                                      <a:latin typeface="Cambria Math" panose="02040503050406030204" pitchFamily="18" charset="0"/>
                                    </a:rPr>
                                    <m:t>)</m:t>
                                  </m:r>
                                </m:den>
                              </m:f>
                            </m:e>
                          </m:d>
                          <m:r>
                            <a:rPr lang="en-US" sz="1300" b="0" i="1" smtClean="0">
                              <a:latin typeface="Cambria Math" panose="02040503050406030204" pitchFamily="18" charset="0"/>
                            </a:rPr>
                            <m:t>𝑑𝑥𝑑𝑦</m:t>
                          </m:r>
                        </m:e>
                      </m:nary>
                    </m:oMath>
                  </m:oMathPara>
                </a14:m>
                <a:endParaRPr lang="en-US" sz="1300" dirty="0"/>
              </a:p>
            </p:txBody>
          </p:sp>
        </mc:Choice>
        <mc:Fallback xmlns="">
          <p:sp>
            <p:nvSpPr>
              <p:cNvPr id="42" name="TextBox 41">
                <a:extLst>
                  <a:ext uri="{FF2B5EF4-FFF2-40B4-BE49-F238E27FC236}">
                    <a16:creationId xmlns:a16="http://schemas.microsoft.com/office/drawing/2014/main" id="{925637C0-849C-5D48-89B5-79245B9DAEF0}"/>
                  </a:ext>
                </a:extLst>
              </p:cNvPr>
              <p:cNvSpPr txBox="1">
                <a:spLocks noRot="1" noChangeAspect="1" noMove="1" noResize="1" noEditPoints="1" noAdjustHandles="1" noChangeArrowheads="1" noChangeShapeType="1" noTextEdit="1"/>
              </p:cNvSpPr>
              <p:nvPr/>
            </p:nvSpPr>
            <p:spPr>
              <a:xfrm>
                <a:off x="5993559" y="5849664"/>
                <a:ext cx="3067891" cy="794641"/>
              </a:xfrm>
              <a:prstGeom prst="rect">
                <a:avLst/>
              </a:prstGeom>
              <a:blipFill>
                <a:blip r:embed="rId8"/>
                <a:stretch>
                  <a:fillRect l="-823" t="-69841" r="-823" b="-14127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B32B32E6-6B8D-3B42-808B-543B102C01E6}"/>
              </a:ext>
            </a:extLst>
          </p:cNvPr>
          <p:cNvSpPr>
            <a:spLocks noGrp="1"/>
          </p:cNvSpPr>
          <p:nvPr>
            <p:ph type="sldNum" sz="quarter" idx="12"/>
          </p:nvPr>
        </p:nvSpPr>
        <p:spPr/>
        <p:txBody>
          <a:bodyPr/>
          <a:lstStyle/>
          <a:p>
            <a:pPr>
              <a:defRPr/>
            </a:pPr>
            <a:fld id="{9BAA833E-05C9-0B46-8736-69229DC0BBB0}" type="slidenum">
              <a:rPr lang="en-US" smtClean="0"/>
              <a:pPr>
                <a:defRPr/>
              </a:pPr>
              <a:t>6</a:t>
            </a:fld>
            <a:r>
              <a:rPr lang="en-US"/>
              <a:t>/9</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left)">
                                      <p:cBhvr>
                                        <p:cTn id="24" dur="300"/>
                                        <p:tgtEl>
                                          <p:spTgt spid="42"/>
                                        </p:tgtEl>
                                      </p:cBhvr>
                                    </p:animEffect>
                                  </p:childTnLst>
                                </p:cTn>
                              </p:par>
                            </p:childTnLst>
                          </p:cTn>
                        </p:par>
                        <p:par>
                          <p:cTn id="25" fill="hold">
                            <p:stCondLst>
                              <p:cond delay="500"/>
                            </p:stCondLst>
                            <p:childTnLst>
                              <p:par>
                                <p:cTn id="26" presetID="22" presetClass="exit" presetSubtype="8" fill="hold" grpId="1" nodeType="afterEffect">
                                  <p:stCondLst>
                                    <p:cond delay="0"/>
                                  </p:stCondLst>
                                  <p:childTnLst>
                                    <p:animEffect transition="out" filter="wipe(left)">
                                      <p:cBhvr>
                                        <p:cTn id="27" dur="500"/>
                                        <p:tgtEl>
                                          <p:spTgt spid="42"/>
                                        </p:tgtEl>
                                      </p:cBhvr>
                                    </p:animEffect>
                                    <p:set>
                                      <p:cBhvr>
                                        <p:cTn id="28" dur="1" fill="hold">
                                          <p:stCondLst>
                                            <p:cond delay="499"/>
                                          </p:stCondLst>
                                        </p:cTn>
                                        <p:tgtEl>
                                          <p:spTgt spid="42"/>
                                        </p:tgtEl>
                                        <p:attrNameLst>
                                          <p:attrName>style.visibility</p:attrName>
                                        </p:attrNameLst>
                                      </p:cBhvr>
                                      <p:to>
                                        <p:strVal val="hidden"/>
                                      </p:to>
                                    </p:set>
                                  </p:childTnLst>
                                </p:cTn>
                              </p:par>
                              <p:par>
                                <p:cTn id="29" presetID="22" presetClass="entr" presetSubtype="8"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42" grpId="0"/>
      <p:bldP spid="4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8CD51-624F-C641-8F6E-0BC2D793C5E7}"/>
              </a:ext>
            </a:extLst>
          </p:cNvPr>
          <p:cNvSpPr>
            <a:spLocks noGrp="1"/>
          </p:cNvSpPr>
          <p:nvPr>
            <p:ph type="title"/>
          </p:nvPr>
        </p:nvSpPr>
        <p:spPr>
          <a:xfrm>
            <a:off x="609600" y="106361"/>
            <a:ext cx="8153400" cy="655638"/>
          </a:xfrm>
        </p:spPr>
        <p:txBody>
          <a:bodyPr/>
          <a:lstStyle/>
          <a:p>
            <a:r>
              <a:rPr lang="en-US" sz="3000" dirty="0">
                <a:latin typeface="Times" pitchFamily="2" charset="0"/>
              </a:rPr>
              <a:t>Mutual Information </a:t>
            </a:r>
            <a:r>
              <a:rPr lang="en-US" sz="3000" dirty="0">
                <a:latin typeface="Times" pitchFamily="2" charset="0"/>
                <a:sym typeface="Wingdings" pitchFamily="2" charset="2"/>
              </a:rPr>
              <a:t> Information Coefficient</a:t>
            </a:r>
            <a:endParaRPr lang="en-US" sz="3000" dirty="0">
              <a:latin typeface="Times" pitchFamily="2" charset="0"/>
            </a:endParaRPr>
          </a:p>
        </p:txBody>
      </p:sp>
      <p:sp>
        <p:nvSpPr>
          <p:cNvPr id="11" name="Text Placeholder 8">
            <a:extLst>
              <a:ext uri="{FF2B5EF4-FFF2-40B4-BE49-F238E27FC236}">
                <a16:creationId xmlns:a16="http://schemas.microsoft.com/office/drawing/2014/main" id="{0A2921AB-A421-3946-83CA-5FF1CE6C474C}"/>
              </a:ext>
            </a:extLst>
          </p:cNvPr>
          <p:cNvSpPr txBox="1">
            <a:spLocks/>
          </p:cNvSpPr>
          <p:nvPr/>
        </p:nvSpPr>
        <p:spPr bwMode="auto">
          <a:xfrm>
            <a:off x="228600" y="962018"/>
            <a:ext cx="8648700" cy="5667382"/>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Arial" pitchFamily="34" charset="0"/>
                <a:ea typeface="ＭＳ Ｐゴシック" pitchFamily="-112" charset="-128"/>
                <a:cs typeface="ＭＳ Ｐゴシック" pitchFamily="-112" charset="-128"/>
              </a:defRPr>
            </a:lvl1pPr>
            <a:lvl2pPr marL="742950" indent="-285750" algn="l" rtl="0" eaLnBrk="0" fontAlgn="base" hangingPunct="0">
              <a:spcBef>
                <a:spcPct val="20000"/>
              </a:spcBef>
              <a:spcAft>
                <a:spcPct val="0"/>
              </a:spcAft>
              <a:buChar char="–"/>
              <a:defRPr sz="2800">
                <a:solidFill>
                  <a:schemeClr val="tx1"/>
                </a:solidFill>
                <a:latin typeface="Arial" pitchFamily="34" charset="0"/>
                <a:ea typeface="ＭＳ Ｐゴシック" pitchFamily="-112" charset="-128"/>
                <a:cs typeface="ＭＳ Ｐゴシック"/>
              </a:defRPr>
            </a:lvl2pPr>
            <a:lvl3pPr marL="1143000" indent="-228600" algn="l" rtl="0" eaLnBrk="0" fontAlgn="base" hangingPunct="0">
              <a:spcBef>
                <a:spcPct val="20000"/>
              </a:spcBef>
              <a:spcAft>
                <a:spcPct val="0"/>
              </a:spcAft>
              <a:buChar char="•"/>
              <a:defRPr sz="2400">
                <a:solidFill>
                  <a:schemeClr val="tx1"/>
                </a:solidFill>
                <a:latin typeface="Arial" pitchFamily="34" charset="0"/>
                <a:ea typeface="ヒラギノ角ゴ Pro W3" charset="-128"/>
                <a:cs typeface="ＭＳ Ｐゴシック"/>
              </a:defRPr>
            </a:lvl3pPr>
            <a:lvl4pPr marL="1600200" indent="-228600" algn="l" rtl="0" eaLnBrk="0" fontAlgn="base" hangingPunct="0">
              <a:spcBef>
                <a:spcPct val="20000"/>
              </a:spcBef>
              <a:spcAft>
                <a:spcPct val="0"/>
              </a:spcAft>
              <a:buChar char="–"/>
              <a:defRPr sz="2000">
                <a:solidFill>
                  <a:schemeClr val="tx1"/>
                </a:solidFill>
                <a:latin typeface="Arial" pitchFamily="34" charset="0"/>
                <a:ea typeface="ヒラギノ角ゴ Pro W3" charset="-128"/>
                <a:cs typeface="ＭＳ Ｐゴシック"/>
              </a:defRPr>
            </a:lvl4pPr>
            <a:lvl5pPr marL="2057400" indent="-228600" algn="l" rtl="0" eaLnBrk="0" fontAlgn="base" hangingPunct="0">
              <a:spcBef>
                <a:spcPct val="20000"/>
              </a:spcBef>
              <a:spcAft>
                <a:spcPct val="0"/>
              </a:spcAft>
              <a:buChar char="»"/>
              <a:defRPr sz="2000">
                <a:solidFill>
                  <a:schemeClr val="tx1"/>
                </a:solidFill>
                <a:latin typeface="Arial" pitchFamily="34" charset="0"/>
                <a:ea typeface="ヒラギノ角ゴ Pro W3" charset="-128"/>
                <a:cs typeface="ＭＳ Ｐゴシック"/>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700" kern="0" dirty="0"/>
              <a:t>The </a:t>
            </a:r>
            <a:r>
              <a:rPr lang="en-US" sz="2700" dirty="0"/>
              <a:t>Mutual information (MI)</a:t>
            </a:r>
            <a:r>
              <a:rPr lang="en-US" sz="2700" kern="0" dirty="0"/>
              <a:t> quantifies the </a:t>
            </a:r>
            <a:r>
              <a:rPr lang="en-US" sz="2700" b="1" kern="0" dirty="0"/>
              <a:t>how well we can predict one variable if we know the other</a:t>
            </a:r>
          </a:p>
          <a:p>
            <a:r>
              <a:rPr lang="en-US" sz="2700" kern="0" dirty="0"/>
              <a:t>MI is more sensitive than Pearson correlation (PC). Particularly, unlike PC, MI is </a:t>
            </a:r>
            <a:r>
              <a:rPr lang="en-US" sz="2700" b="1" kern="0" dirty="0"/>
              <a:t>sensitive to nonlinear relationships</a:t>
            </a:r>
            <a:r>
              <a:rPr lang="en-US" sz="2700" kern="0" dirty="0"/>
              <a:t> between variables</a:t>
            </a:r>
          </a:p>
          <a:p>
            <a:r>
              <a:rPr lang="en-US" sz="2700" kern="0" dirty="0"/>
              <a:t>The information coefficient (IC) is a normalized version of MI to keep its values between -1 and 1</a:t>
            </a:r>
          </a:p>
          <a:p>
            <a:r>
              <a:rPr lang="en-US" sz="2700" kern="0" dirty="0"/>
              <a:t>Computing the IC is computationally/time intensive</a:t>
            </a:r>
          </a:p>
        </p:txBody>
      </p:sp>
      <p:pic>
        <p:nvPicPr>
          <p:cNvPr id="13" name="Picture 12">
            <a:extLst>
              <a:ext uri="{FF2B5EF4-FFF2-40B4-BE49-F238E27FC236}">
                <a16:creationId xmlns:a16="http://schemas.microsoft.com/office/drawing/2014/main" id="{B9A07A5C-F4EA-5644-8AB6-C3A30075CE95}"/>
              </a:ext>
            </a:extLst>
          </p:cNvPr>
          <p:cNvPicPr>
            <a:picLocks noChangeAspect="1"/>
          </p:cNvPicPr>
          <p:nvPr/>
        </p:nvPicPr>
        <p:blipFill>
          <a:blip r:embed="rId3"/>
          <a:stretch>
            <a:fillRect/>
          </a:stretch>
        </p:blipFill>
        <p:spPr>
          <a:xfrm>
            <a:off x="33336" y="4743448"/>
            <a:ext cx="3029708" cy="2017615"/>
          </a:xfrm>
          <a:prstGeom prst="rect">
            <a:avLst/>
          </a:prstGeom>
        </p:spPr>
      </p:pic>
      <p:pic>
        <p:nvPicPr>
          <p:cNvPr id="14" name="Picture 13">
            <a:extLst>
              <a:ext uri="{FF2B5EF4-FFF2-40B4-BE49-F238E27FC236}">
                <a16:creationId xmlns:a16="http://schemas.microsoft.com/office/drawing/2014/main" id="{F1CA3D57-26D6-9049-ABA9-D89E4FDDA7A8}"/>
              </a:ext>
            </a:extLst>
          </p:cNvPr>
          <p:cNvPicPr>
            <a:picLocks noChangeAspect="1"/>
          </p:cNvPicPr>
          <p:nvPr/>
        </p:nvPicPr>
        <p:blipFill>
          <a:blip r:embed="rId4"/>
          <a:stretch>
            <a:fillRect/>
          </a:stretch>
        </p:blipFill>
        <p:spPr>
          <a:xfrm>
            <a:off x="3059299" y="4743448"/>
            <a:ext cx="2990276" cy="2017615"/>
          </a:xfrm>
          <a:prstGeom prst="rect">
            <a:avLst/>
          </a:prstGeom>
        </p:spPr>
      </p:pic>
      <p:pic>
        <p:nvPicPr>
          <p:cNvPr id="15" name="Picture 14">
            <a:extLst>
              <a:ext uri="{FF2B5EF4-FFF2-40B4-BE49-F238E27FC236}">
                <a16:creationId xmlns:a16="http://schemas.microsoft.com/office/drawing/2014/main" id="{D43AAF36-E4B7-4A4F-867D-25A500CB0E1A}"/>
              </a:ext>
            </a:extLst>
          </p:cNvPr>
          <p:cNvPicPr>
            <a:picLocks noChangeAspect="1"/>
          </p:cNvPicPr>
          <p:nvPr/>
        </p:nvPicPr>
        <p:blipFill>
          <a:blip r:embed="rId5"/>
          <a:stretch>
            <a:fillRect/>
          </a:stretch>
        </p:blipFill>
        <p:spPr>
          <a:xfrm>
            <a:off x="6052116" y="4743448"/>
            <a:ext cx="3029708" cy="2017615"/>
          </a:xfrm>
          <a:prstGeom prst="rect">
            <a:avLst/>
          </a:prstGeom>
        </p:spPr>
      </p:pic>
      <p:sp>
        <p:nvSpPr>
          <p:cNvPr id="3" name="Slide Number Placeholder 2">
            <a:extLst>
              <a:ext uri="{FF2B5EF4-FFF2-40B4-BE49-F238E27FC236}">
                <a16:creationId xmlns:a16="http://schemas.microsoft.com/office/drawing/2014/main" id="{0823DB53-9D2E-324F-B949-4E3A686F68D5}"/>
              </a:ext>
            </a:extLst>
          </p:cNvPr>
          <p:cNvSpPr>
            <a:spLocks noGrp="1"/>
          </p:cNvSpPr>
          <p:nvPr>
            <p:ph type="sldNum" sz="quarter" idx="12"/>
          </p:nvPr>
        </p:nvSpPr>
        <p:spPr/>
        <p:txBody>
          <a:bodyPr/>
          <a:lstStyle/>
          <a:p>
            <a:pPr>
              <a:defRPr/>
            </a:pPr>
            <a:fld id="{9BAA833E-05C9-0B46-8736-69229DC0BBB0}" type="slidenum">
              <a:rPr lang="en-US" smtClean="0"/>
              <a:pPr>
                <a:defRPr/>
              </a:pPr>
              <a:t>7</a:t>
            </a:fld>
            <a:r>
              <a:rPr lang="en-US"/>
              <a:t>/10</a:t>
            </a:r>
            <a:endParaRPr lang="en-US" dirty="0"/>
          </a:p>
        </p:txBody>
      </p:sp>
    </p:spTree>
    <p:extLst>
      <p:ext uri="{BB962C8B-B14F-4D97-AF65-F5344CB8AC3E}">
        <p14:creationId xmlns:p14="http://schemas.microsoft.com/office/powerpoint/2010/main" val="317215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4"/>
          <p:cNvSpPr>
            <a:spLocks noGrp="1"/>
          </p:cNvSpPr>
          <p:nvPr>
            <p:ph type="title"/>
          </p:nvPr>
        </p:nvSpPr>
        <p:spPr>
          <a:ln/>
        </p:spPr>
        <p:txBody>
          <a:bodyPr/>
          <a:lstStyle/>
          <a:p>
            <a:r>
              <a:rPr lang="en-US" dirty="0">
                <a:ea typeface="ＭＳ Ｐゴシック" charset="0"/>
                <a:cs typeface="Arial" panose="020B0604020202020204" pitchFamily="34" charset="0"/>
              </a:rPr>
              <a:t>Differential Analysis Cookbook</a:t>
            </a:r>
          </a:p>
        </p:txBody>
      </p:sp>
      <p:sp>
        <p:nvSpPr>
          <p:cNvPr id="46081" name="Rectangle 3"/>
          <p:cNvSpPr>
            <a:spLocks noGrp="1" noChangeArrowheads="1"/>
          </p:cNvSpPr>
          <p:nvPr>
            <p:ph type="body" idx="4294967295"/>
          </p:nvPr>
        </p:nvSpPr>
        <p:spPr>
          <a:xfrm>
            <a:off x="76200" y="1295400"/>
            <a:ext cx="8915400" cy="5257800"/>
          </a:xfrm>
        </p:spPr>
        <p:txBody>
          <a:bodyPr/>
          <a:lstStyle/>
          <a:p>
            <a:pPr marL="457200" indent="-457200">
              <a:lnSpc>
                <a:spcPct val="120000"/>
              </a:lnSpc>
              <a:buFont typeface="+mj-lt"/>
              <a:buAutoNum type="arabicPeriod"/>
            </a:pPr>
            <a:r>
              <a:rPr lang="en-US" sz="2000" dirty="0">
                <a:ea typeface="ＭＳ Ｐゴシック" charset="0"/>
                <a:cs typeface="Arial" panose="020B0604020202020204" pitchFamily="34" charset="0"/>
              </a:rPr>
              <a:t>Reduce number of hypotheses/genes by variation filtering (attempt at reducing false negatives)</a:t>
            </a:r>
          </a:p>
          <a:p>
            <a:pPr marL="457200" indent="-457200">
              <a:lnSpc>
                <a:spcPct val="120000"/>
              </a:lnSpc>
              <a:buFont typeface="+mj-lt"/>
              <a:buAutoNum type="arabicPeriod"/>
            </a:pPr>
            <a:r>
              <a:rPr lang="en-US" sz="2000" dirty="0">
                <a:ea typeface="ＭＳ Ｐゴシック" charset="0"/>
                <a:cs typeface="Arial" panose="020B0604020202020204" pitchFamily="34" charset="0"/>
              </a:rPr>
              <a:t>If enough samples, compute p-values by permutation test (otherwise, compute asymptotic test using the standard t-distribution).</a:t>
            </a:r>
          </a:p>
          <a:p>
            <a:pPr marL="457200" indent="-457200">
              <a:lnSpc>
                <a:spcPct val="120000"/>
              </a:lnSpc>
              <a:buFont typeface="+mj-lt"/>
              <a:buAutoNum type="arabicPeriod"/>
            </a:pPr>
            <a:r>
              <a:rPr lang="en-US" sz="2000" dirty="0">
                <a:ea typeface="ＭＳ Ｐゴシック" charset="0"/>
                <a:cs typeface="Arial" panose="020B0604020202020204" pitchFamily="34" charset="0"/>
              </a:rPr>
              <a:t>Control for Multiple Hypothesis Testing by using the FDR correction</a:t>
            </a:r>
          </a:p>
          <a:p>
            <a:pPr lvl="1">
              <a:lnSpc>
                <a:spcPct val="120000"/>
              </a:lnSpc>
            </a:pPr>
            <a:r>
              <a:rPr lang="en-US" sz="1800" dirty="0">
                <a:ea typeface="ＭＳ Ｐゴシック" charset="0"/>
                <a:cs typeface="Arial" panose="020B0604020202020204" pitchFamily="34" charset="0"/>
              </a:rPr>
              <a:t>Remember: if you choose FDR ≤ </a:t>
            </a:r>
            <a:r>
              <a:rPr lang="en-US" sz="1800" dirty="0">
                <a:ea typeface="ＭＳ Ｐゴシック" charset="0"/>
                <a:cs typeface="Arial" panose="020B0604020202020204" pitchFamily="34" charset="0"/>
                <a:sym typeface="Symbol" charset="0"/>
              </a:rPr>
              <a:t> </a:t>
            </a:r>
            <a:r>
              <a:rPr lang="en-US" sz="1800" dirty="0">
                <a:ea typeface="ＭＳ Ｐゴシック" charset="0"/>
                <a:cs typeface="Arial" panose="020B0604020202020204" pitchFamily="34" charset="0"/>
              </a:rPr>
              <a:t>0.05, you</a:t>
            </a:r>
            <a:r>
              <a:rPr lang="ja-JP" altLang="en-US" sz="1800" dirty="0">
                <a:ea typeface="ＭＳ Ｐゴシック" charset="0"/>
                <a:cs typeface="Arial" panose="020B0604020202020204" pitchFamily="34" charset="0"/>
              </a:rPr>
              <a:t>’</a:t>
            </a:r>
            <a:r>
              <a:rPr lang="en-US" altLang="ja-JP" sz="1800" dirty="0">
                <a:ea typeface="ＭＳ Ｐゴシック" charset="0"/>
                <a:cs typeface="Arial" panose="020B0604020202020204" pitchFamily="34" charset="0"/>
              </a:rPr>
              <a:t>re willing to accept 5% of false positives.</a:t>
            </a:r>
          </a:p>
          <a:p>
            <a:pPr lvl="1">
              <a:lnSpc>
                <a:spcPct val="120000"/>
              </a:lnSpc>
            </a:pPr>
            <a:r>
              <a:rPr lang="en-US" sz="1800" dirty="0">
                <a:ea typeface="ＭＳ Ｐゴシック" charset="0"/>
                <a:cs typeface="Arial" panose="020B0604020202020204" pitchFamily="34" charset="0"/>
              </a:rPr>
              <a:t>If number of significant hypotheses/genes </a:t>
            </a:r>
            <a:r>
              <a:rPr lang="ja-JP" altLang="en-US" sz="1800" dirty="0">
                <a:ea typeface="ＭＳ Ｐゴシック" charset="0"/>
                <a:cs typeface="Arial" panose="020B0604020202020204" pitchFamily="34" charset="0"/>
              </a:rPr>
              <a:t>“</a:t>
            </a:r>
            <a:r>
              <a:rPr lang="en-US" altLang="ja-JP" sz="1800" dirty="0">
                <a:ea typeface="ＭＳ Ｐゴシック" charset="0"/>
                <a:cs typeface="Arial" panose="020B0604020202020204" pitchFamily="34" charset="0"/>
              </a:rPr>
              <a:t>too large</a:t>
            </a:r>
            <a:r>
              <a:rPr lang="ja-JP" altLang="en-US" sz="1800" dirty="0">
                <a:ea typeface="ＭＳ Ｐゴシック" charset="0"/>
                <a:cs typeface="Arial" panose="020B0604020202020204" pitchFamily="34" charset="0"/>
              </a:rPr>
              <a:t>”</a:t>
            </a:r>
            <a:r>
              <a:rPr lang="en-US" altLang="ja-JP" sz="1800" dirty="0">
                <a:ea typeface="ＭＳ Ｐゴシック" charset="0"/>
                <a:cs typeface="Arial" panose="020B0604020202020204" pitchFamily="34" charset="0"/>
              </a:rPr>
              <a:t> even for very small </a:t>
            </a:r>
            <a:r>
              <a:rPr lang="en-US" altLang="ja-JP" sz="1800" dirty="0">
                <a:ea typeface="ＭＳ Ｐゴシック" charset="0"/>
                <a:cs typeface="Arial" panose="020B0604020202020204" pitchFamily="34" charset="0"/>
                <a:sym typeface="Symbol" charset="0"/>
              </a:rPr>
              <a:t>threshold values, either:</a:t>
            </a:r>
          </a:p>
          <a:p>
            <a:pPr lvl="2">
              <a:lnSpc>
                <a:spcPct val="120000"/>
              </a:lnSpc>
            </a:pPr>
            <a:r>
              <a:rPr lang="en-US" sz="1600" dirty="0">
                <a:ea typeface="ヒラギノ角ゴ Pro W3" charset="0"/>
                <a:cs typeface="Arial" panose="020B0604020202020204" pitchFamily="34" charset="0"/>
                <a:sym typeface="Symbol" charset="0"/>
              </a:rPr>
              <a:t>use the </a:t>
            </a:r>
            <a:r>
              <a:rPr lang="en-US" sz="1600" dirty="0" err="1">
                <a:ea typeface="ヒラギノ角ゴ Pro W3" charset="0"/>
                <a:cs typeface="Arial" panose="020B0604020202020204" pitchFamily="34" charset="0"/>
                <a:sym typeface="Symbol" charset="0"/>
              </a:rPr>
              <a:t>maxT</a:t>
            </a:r>
            <a:r>
              <a:rPr lang="en-US" sz="1600" dirty="0">
                <a:ea typeface="ヒラギノ角ゴ Pro W3" charset="0"/>
                <a:cs typeface="Arial" panose="020B0604020202020204" pitchFamily="34" charset="0"/>
                <a:sym typeface="Symbol" charset="0"/>
              </a:rPr>
              <a:t> correction (possible w/ empirical p-values only).</a:t>
            </a:r>
          </a:p>
          <a:p>
            <a:pPr lvl="2">
              <a:lnSpc>
                <a:spcPct val="120000"/>
              </a:lnSpc>
            </a:pPr>
            <a:r>
              <a:rPr lang="en-US" sz="1600" dirty="0">
                <a:ea typeface="ヒラギノ角ゴ Pro W3" charset="0"/>
                <a:cs typeface="Arial" panose="020B0604020202020204" pitchFamily="34" charset="0"/>
                <a:sym typeface="Symbol" charset="0"/>
              </a:rPr>
              <a:t>use additional criteria (e.g., min fold-change, min expression value, etc.)</a:t>
            </a:r>
          </a:p>
        </p:txBody>
      </p:sp>
      <p:sp>
        <p:nvSpPr>
          <p:cNvPr id="3" name="Slide Number Placeholder 2">
            <a:extLst>
              <a:ext uri="{FF2B5EF4-FFF2-40B4-BE49-F238E27FC236}">
                <a16:creationId xmlns:a16="http://schemas.microsoft.com/office/drawing/2014/main" id="{AEB13396-3AAB-3448-AE0D-8762489DEC7E}"/>
              </a:ext>
            </a:extLst>
          </p:cNvPr>
          <p:cNvSpPr>
            <a:spLocks noGrp="1"/>
          </p:cNvSpPr>
          <p:nvPr>
            <p:ph type="sldNum" sz="quarter" idx="12"/>
          </p:nvPr>
        </p:nvSpPr>
        <p:spPr/>
        <p:txBody>
          <a:bodyPr/>
          <a:lstStyle/>
          <a:p>
            <a:pPr>
              <a:defRPr/>
            </a:pPr>
            <a:fld id="{9BAA833E-05C9-0B46-8736-69229DC0BBB0}" type="slidenum">
              <a:rPr lang="en-US" smtClean="0"/>
              <a:pPr>
                <a:defRPr/>
              </a:pPr>
              <a:t>8</a:t>
            </a:fld>
            <a:r>
              <a:rPr lang="en-US"/>
              <a:t>/9</a:t>
            </a:r>
            <a:endParaRPr lang="en-US" dirty="0"/>
          </a:p>
        </p:txBody>
      </p:sp>
    </p:spTree>
    <p:extLst>
      <p:ext uri="{BB962C8B-B14F-4D97-AF65-F5344CB8AC3E}">
        <p14:creationId xmlns:p14="http://schemas.microsoft.com/office/powerpoint/2010/main" val="282376636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3"/>
          <p:cNvSpPr>
            <a:spLocks noGrp="1"/>
          </p:cNvSpPr>
          <p:nvPr>
            <p:ph type="title"/>
          </p:nvPr>
        </p:nvSpPr>
        <p:spPr>
          <a:ln/>
        </p:spPr>
        <p:txBody>
          <a:bodyPr/>
          <a:lstStyle/>
          <a:p>
            <a:r>
              <a:rPr lang="en-US" dirty="0">
                <a:ea typeface="ＭＳ Ｐゴシック" charset="0"/>
                <a:cs typeface="Arial" panose="020B0604020202020204" pitchFamily="34" charset="0"/>
              </a:rPr>
              <a:t>Differential Analysis</a:t>
            </a:r>
          </a:p>
        </p:txBody>
      </p:sp>
      <p:sp>
        <p:nvSpPr>
          <p:cNvPr id="48129" name="Rectangle 3"/>
          <p:cNvSpPr>
            <a:spLocks noGrp="1" noChangeArrowheads="1"/>
          </p:cNvSpPr>
          <p:nvPr>
            <p:ph type="body" idx="4294967295"/>
          </p:nvPr>
        </p:nvSpPr>
        <p:spPr>
          <a:xfrm>
            <a:off x="790575" y="1295400"/>
            <a:ext cx="8353425" cy="5334000"/>
          </a:xfrm>
        </p:spPr>
        <p:txBody>
          <a:bodyPr/>
          <a:lstStyle/>
          <a:p>
            <a:pPr>
              <a:lnSpc>
                <a:spcPct val="120000"/>
              </a:lnSpc>
            </a:pPr>
            <a:r>
              <a:rPr lang="en-US" sz="2000" dirty="0">
                <a:ea typeface="ＭＳ Ｐゴシック" charset="0"/>
                <a:cs typeface="Arial" panose="020B0604020202020204" pitchFamily="34" charset="0"/>
              </a:rPr>
              <a:t>Create count data set – </a:t>
            </a:r>
            <a:r>
              <a:rPr lang="en-US" sz="2000" b="1" dirty="0" err="1">
                <a:ea typeface="ＭＳ Ｐゴシック" charset="0"/>
                <a:cs typeface="Arial" panose="020B0604020202020204" pitchFamily="34" charset="0"/>
              </a:rPr>
              <a:t>download_from_gdc</a:t>
            </a:r>
            <a:endParaRPr lang="en-US" sz="2000" b="1" dirty="0">
              <a:ea typeface="ＭＳ Ｐゴシック" charset="0"/>
              <a:cs typeface="Arial" panose="020B0604020202020204" pitchFamily="34" charset="0"/>
            </a:endParaRPr>
          </a:p>
          <a:p>
            <a:pPr>
              <a:lnSpc>
                <a:spcPct val="120000"/>
              </a:lnSpc>
            </a:pPr>
            <a:r>
              <a:rPr lang="en-US" sz="2000" dirty="0">
                <a:ea typeface="ＭＳ Ｐゴシック" charset="0"/>
                <a:cs typeface="Arial" panose="020B0604020202020204" pitchFamily="34" charset="0"/>
              </a:rPr>
              <a:t>Filter and transform data – </a:t>
            </a:r>
            <a:r>
              <a:rPr lang="en-US" sz="2000" b="1" dirty="0">
                <a:ea typeface="ＭＳ Ｐゴシック" charset="0"/>
                <a:cs typeface="Arial" panose="020B0604020202020204" pitchFamily="34" charset="0"/>
              </a:rPr>
              <a:t>PreprocessReadCounts</a:t>
            </a:r>
          </a:p>
          <a:p>
            <a:pPr>
              <a:lnSpc>
                <a:spcPct val="120000"/>
              </a:lnSpc>
            </a:pPr>
            <a:r>
              <a:rPr lang="en-US" sz="2000" dirty="0">
                <a:ea typeface="ＭＳ Ｐゴシック" charset="0"/>
                <a:cs typeface="Arial" panose="020B0604020202020204" pitchFamily="34" charset="0"/>
              </a:rPr>
              <a:t>Make class/phenotype file – </a:t>
            </a:r>
            <a:r>
              <a:rPr lang="en-US" sz="2000" b="1" dirty="0" err="1">
                <a:ea typeface="ＭＳ Ｐゴシック" charset="0"/>
                <a:cs typeface="Arial" panose="020B0604020202020204" pitchFamily="34" charset="0"/>
              </a:rPr>
              <a:t>ClsFileCreator</a:t>
            </a:r>
            <a:endParaRPr lang="en-US" sz="2000" dirty="0">
              <a:ea typeface="ＭＳ Ｐゴシック" charset="0"/>
              <a:cs typeface="Arial" panose="020B0604020202020204" pitchFamily="34" charset="0"/>
            </a:endParaRPr>
          </a:p>
          <a:p>
            <a:pPr>
              <a:lnSpc>
                <a:spcPct val="120000"/>
              </a:lnSpc>
            </a:pPr>
            <a:r>
              <a:rPr lang="en-US" sz="2000" dirty="0">
                <a:ea typeface="ＭＳ Ｐゴシック" charset="0"/>
                <a:cs typeface="Arial" panose="020B0604020202020204" pitchFamily="34" charset="0"/>
              </a:rPr>
              <a:t>Run Differential Analysis – </a:t>
            </a:r>
            <a:r>
              <a:rPr lang="en-US" sz="2000" b="1" dirty="0">
                <a:ea typeface="ＭＳ Ｐゴシック" charset="0"/>
                <a:cs typeface="Arial" panose="020B0604020202020204" pitchFamily="34" charset="0"/>
              </a:rPr>
              <a:t>ComparativeMarkerSelection/DESeq2/OC Notebook</a:t>
            </a:r>
          </a:p>
          <a:p>
            <a:pPr lvl="1">
              <a:lnSpc>
                <a:spcPct val="120000"/>
              </a:lnSpc>
            </a:pPr>
            <a:r>
              <a:rPr lang="en-US" sz="1800" dirty="0">
                <a:ea typeface="ＭＳ Ｐゴシック" charset="0"/>
                <a:cs typeface="Arial" panose="020B0604020202020204" pitchFamily="34" charset="0"/>
              </a:rPr>
              <a:t>Choose test statistic (say, Information Coefficient)</a:t>
            </a:r>
          </a:p>
          <a:p>
            <a:pPr>
              <a:lnSpc>
                <a:spcPct val="120000"/>
              </a:lnSpc>
            </a:pPr>
            <a:r>
              <a:rPr lang="en-US" sz="2000" dirty="0">
                <a:ea typeface="ＭＳ Ｐゴシック" charset="0"/>
                <a:cs typeface="Arial" panose="020B0604020202020204" pitchFamily="34" charset="0"/>
                <a:sym typeface="Symbol" charset="0"/>
              </a:rPr>
              <a:t>View results with </a:t>
            </a:r>
            <a:r>
              <a:rPr lang="en-US" sz="2000" b="1" dirty="0" err="1">
                <a:ea typeface="ＭＳ Ｐゴシック" charset="0"/>
                <a:cs typeface="Arial" panose="020B0604020202020204" pitchFamily="34" charset="0"/>
                <a:sym typeface="Symbol" charset="0"/>
              </a:rPr>
              <a:t>ComparativeMarkerSelectionViewer</a:t>
            </a:r>
            <a:endParaRPr lang="en-US" sz="2000" b="1" dirty="0">
              <a:ea typeface="ＭＳ Ｐゴシック" charset="0"/>
              <a:cs typeface="Arial" panose="020B0604020202020204" pitchFamily="34" charset="0"/>
              <a:sym typeface="Symbol" charset="0"/>
            </a:endParaRPr>
          </a:p>
          <a:p>
            <a:pPr lvl="1">
              <a:lnSpc>
                <a:spcPct val="120000"/>
              </a:lnSpc>
            </a:pPr>
            <a:r>
              <a:rPr lang="en-US" sz="1800" dirty="0">
                <a:ea typeface="ＭＳ Ｐゴシック" charset="0"/>
                <a:cs typeface="Arial" panose="020B0604020202020204" pitchFamily="34" charset="0"/>
              </a:rPr>
              <a:t>If enough samples, compute p-values by permutation test (otherwise, use asymptotic test).</a:t>
            </a:r>
          </a:p>
          <a:p>
            <a:pPr lvl="1">
              <a:lnSpc>
                <a:spcPct val="120000"/>
              </a:lnSpc>
            </a:pPr>
            <a:r>
              <a:rPr lang="en-US" sz="1800" dirty="0">
                <a:ea typeface="ＭＳ Ｐゴシック" charset="0"/>
                <a:cs typeface="Arial" panose="020B0604020202020204" pitchFamily="34" charset="0"/>
              </a:rPr>
              <a:t>Control for Multiple Hypothesis Testing by using the FDR correction</a:t>
            </a:r>
          </a:p>
          <a:p>
            <a:pPr lvl="1">
              <a:lnSpc>
                <a:spcPct val="120000"/>
              </a:lnSpc>
            </a:pPr>
            <a:r>
              <a:rPr lang="en-US" sz="1800" dirty="0">
                <a:ea typeface="ＭＳ Ｐゴシック" charset="0"/>
                <a:cs typeface="Arial" panose="020B0604020202020204" pitchFamily="34" charset="0"/>
                <a:sym typeface="Symbol" charset="0"/>
              </a:rPr>
              <a:t>Use </a:t>
            </a:r>
            <a:r>
              <a:rPr lang="en-US" sz="1800" b="1" dirty="0" err="1">
                <a:ea typeface="ＭＳ Ｐゴシック" charset="0"/>
                <a:cs typeface="Arial" panose="020B0604020202020204" pitchFamily="34" charset="0"/>
                <a:sym typeface="Symbol" charset="0"/>
              </a:rPr>
              <a:t>HeatMapViewer</a:t>
            </a:r>
            <a:r>
              <a:rPr lang="en-US" sz="1800" dirty="0">
                <a:ea typeface="ＭＳ Ｐゴシック" charset="0"/>
                <a:cs typeface="Arial" panose="020B0604020202020204" pitchFamily="34" charset="0"/>
                <a:sym typeface="Symbol" charset="0"/>
              </a:rPr>
              <a:t> to view results for top genes</a:t>
            </a:r>
            <a:endParaRPr lang="en-US" sz="1400" b="1" dirty="0">
              <a:solidFill>
                <a:srgbClr val="FF0000"/>
              </a:solidFill>
              <a:ea typeface="ＭＳ Ｐゴシック" charset="0"/>
              <a:cs typeface="Arial" panose="020B0604020202020204" pitchFamily="34" charset="0"/>
              <a:sym typeface="Symbol" charset="0"/>
            </a:endParaRPr>
          </a:p>
          <a:p>
            <a:pPr>
              <a:lnSpc>
                <a:spcPct val="120000"/>
              </a:lnSpc>
            </a:pPr>
            <a:r>
              <a:rPr lang="en-US" sz="2000" dirty="0">
                <a:ea typeface="ＭＳ Ｐゴシック" charset="0"/>
                <a:cs typeface="Arial" panose="020B0604020202020204" pitchFamily="34" charset="0"/>
                <a:sym typeface="Symbol" charset="0"/>
              </a:rPr>
              <a:t>Use </a:t>
            </a:r>
            <a:r>
              <a:rPr lang="en-US" sz="2000" b="1" dirty="0">
                <a:ea typeface="ＭＳ Ｐゴシック" charset="0"/>
                <a:cs typeface="Arial" panose="020B0604020202020204" pitchFamily="34" charset="0"/>
                <a:sym typeface="Symbol" charset="0"/>
              </a:rPr>
              <a:t>GSEA</a:t>
            </a:r>
            <a:r>
              <a:rPr lang="en-US" sz="2000" dirty="0">
                <a:ea typeface="ＭＳ Ｐゴシック" charset="0"/>
                <a:cs typeface="Arial" panose="020B0604020202020204" pitchFamily="34" charset="0"/>
                <a:sym typeface="Symbol" charset="0"/>
              </a:rPr>
              <a:t> to find gene sets (or pathways) that are enriched in your dataset – coming up after the break!</a:t>
            </a:r>
          </a:p>
        </p:txBody>
      </p:sp>
      <p:sp>
        <p:nvSpPr>
          <p:cNvPr id="48131" name="TextBox 35"/>
          <p:cNvSpPr txBox="1">
            <a:spLocks noChangeArrowheads="1"/>
          </p:cNvSpPr>
          <p:nvPr/>
        </p:nvSpPr>
        <p:spPr bwMode="auto">
          <a:xfrm>
            <a:off x="2057400" y="762000"/>
            <a:ext cx="44958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dirty="0">
                <a:latin typeface="Arial" panose="020B0604020202020204" pitchFamily="34" charset="0"/>
                <a:cs typeface="Arial" panose="020B0604020202020204" pitchFamily="34" charset="0"/>
              </a:rPr>
              <a:t>GenePattern modules</a:t>
            </a:r>
          </a:p>
        </p:txBody>
      </p:sp>
      <p:sp>
        <p:nvSpPr>
          <p:cNvPr id="3" name="Slide Number Placeholder 2">
            <a:extLst>
              <a:ext uri="{FF2B5EF4-FFF2-40B4-BE49-F238E27FC236}">
                <a16:creationId xmlns:a16="http://schemas.microsoft.com/office/drawing/2014/main" id="{20F88971-F210-BD47-819B-25E6634432D2}"/>
              </a:ext>
            </a:extLst>
          </p:cNvPr>
          <p:cNvSpPr>
            <a:spLocks noGrp="1"/>
          </p:cNvSpPr>
          <p:nvPr>
            <p:ph type="sldNum" sz="quarter" idx="12"/>
          </p:nvPr>
        </p:nvSpPr>
        <p:spPr/>
        <p:txBody>
          <a:bodyPr/>
          <a:lstStyle/>
          <a:p>
            <a:pPr>
              <a:defRPr/>
            </a:pPr>
            <a:fld id="{9BAA833E-05C9-0B46-8736-69229DC0BBB0}" type="slidenum">
              <a:rPr lang="en-US" smtClean="0"/>
              <a:pPr>
                <a:defRPr/>
              </a:pPr>
              <a:t>9</a:t>
            </a:fld>
            <a:r>
              <a:rPr lang="en-US"/>
              <a:t>/9</a:t>
            </a:r>
            <a:endParaRPr lang="en-US" dirty="0"/>
          </a:p>
        </p:txBody>
      </p:sp>
    </p:spTree>
    <p:extLst>
      <p:ext uri="{BB962C8B-B14F-4D97-AF65-F5344CB8AC3E}">
        <p14:creationId xmlns:p14="http://schemas.microsoft.com/office/powerpoint/2010/main" val="1461355128"/>
      </p:ext>
    </p:extLst>
  </p:cSld>
  <p:clrMapOvr>
    <a:masterClrMapping/>
  </p:clrMapOvr>
</p:sld>
</file>

<file path=ppt/theme/theme1.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1_Default Design">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cap="flat" cmpd="sng" algn="ctr">
          <a:solidFill>
            <a:srgbClr val="000000"/>
          </a:solidFill>
          <a:prstDash val="solid"/>
          <a:round/>
          <a:headEnd type="none" w="med" len="med"/>
          <a:tailEnd type="none" w="med" len="med"/>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816E688BECE74982C432B6643A443D" ma:contentTypeVersion="0" ma:contentTypeDescription="Create a new document." ma:contentTypeScope="" ma:versionID="d4940da1997b40312492e3e907d54e97">
  <xsd:schema xmlns:xsd="http://www.w3.org/2001/XMLSchema" xmlns:p="http://schemas.microsoft.com/office/2006/metadata/properties" targetNamespace="http://schemas.microsoft.com/office/2006/metadata/properties" ma:root="true" ma:fieldsID="d1e97221dd9e314d5021470c32a4f86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LongProperties xmlns="http://schemas.microsoft.com/office/2006/metadata/long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4B3281-1790-476E-BF6D-FA44622B73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77EE61E-C15A-49ED-8CE8-1ABC62DF6797}">
  <ds:schemaRefs>
    <ds:schemaRef ds:uri="http://schemas.microsoft.com/office/2006/metadata/longProperties"/>
  </ds:schemaRefs>
</ds:datastoreItem>
</file>

<file path=customXml/itemProps3.xml><?xml version="1.0" encoding="utf-8"?>
<ds:datastoreItem xmlns:ds="http://schemas.openxmlformats.org/officeDocument/2006/customXml" ds:itemID="{F8BC2CE0-D88E-4FC5-AAAC-558412B995C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58771</TotalTime>
  <Words>1595</Words>
  <Application>Microsoft Macintosh PowerPoint</Application>
  <PresentationFormat>On-screen Show (4:3)</PresentationFormat>
  <Paragraphs>251</Paragraphs>
  <Slides>16</Slides>
  <Notes>14</Notes>
  <HiddenSlides>7</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ＭＳ Ｐゴシック</vt:lpstr>
      <vt:lpstr>ヒラギノ角ゴ Pro W3</vt:lpstr>
      <vt:lpstr>Arial</vt:lpstr>
      <vt:lpstr>Calibri</vt:lpstr>
      <vt:lpstr>Cambria Math</vt:lpstr>
      <vt:lpstr>Consolas</vt:lpstr>
      <vt:lpstr>Symbol</vt:lpstr>
      <vt:lpstr>Tahoma</vt:lpstr>
      <vt:lpstr>Times</vt:lpstr>
      <vt:lpstr>Wingdings</vt:lpstr>
      <vt:lpstr>11_Default Design</vt:lpstr>
      <vt:lpstr>Differential Gene Expression</vt:lpstr>
      <vt:lpstr> Differential Expression Analysis </vt:lpstr>
      <vt:lpstr>Gene Marker Selection</vt:lpstr>
      <vt:lpstr>Effect of Sample Size</vt:lpstr>
      <vt:lpstr>Differential Analysis Exercise</vt:lpstr>
      <vt:lpstr> Gene Marker Selection </vt:lpstr>
      <vt:lpstr>Mutual Information  Information Coefficient</vt:lpstr>
      <vt:lpstr>Differential Analysis Cookbook</vt:lpstr>
      <vt:lpstr>Differential Analysis</vt:lpstr>
      <vt:lpstr>Gene Expression Matrix</vt:lpstr>
      <vt:lpstr>PowerPoint Presentation</vt:lpstr>
      <vt:lpstr>Differential Gene Expression</vt:lpstr>
      <vt:lpstr>Differential Gene Expression</vt:lpstr>
      <vt:lpstr>Multiple Hypothesis Testing</vt:lpstr>
      <vt:lpstr>One Slide of IC</vt:lpstr>
      <vt:lpstr>Mutual Information  Information Coefficient</vt:lpstr>
    </vt:vector>
  </TitlesOfParts>
  <Company>Broad Institute</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GenePattern Workshop</dc:title>
  <dc:creator>Helga</dc:creator>
  <cp:lastModifiedBy>Juarez Rosales, Edwin</cp:lastModifiedBy>
  <cp:revision>1060</cp:revision>
  <cp:lastPrinted>2018-03-14T04:17:38Z</cp:lastPrinted>
  <dcterms:created xsi:type="dcterms:W3CDTF">2011-11-01T16:56:57Z</dcterms:created>
  <dcterms:modified xsi:type="dcterms:W3CDTF">2018-03-14T16:52:48Z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display_urn:schemas-microsoft-com:office:office#Editor">
    <vt:lpwstr>Helga Thorvaldsdottir</vt:lpwstr>
  </property>
  <property fmtid="{D5CDD505-2E9C-101B-9397-08002B2CF9AE}" pid="4" name="xd_Signature">
    <vt:lpwstr/>
  </property>
  <property fmtid="{D5CDD505-2E9C-101B-9397-08002B2CF9AE}" pid="5" name="display_urn:schemas-microsoft-com:office:office#Author">
    <vt:lpwstr>Ted Liefeld</vt:lpwstr>
  </property>
  <property fmtid="{D5CDD505-2E9C-101B-9397-08002B2CF9AE}" pid="6" name="TemplateUrl">
    <vt:lpwstr/>
  </property>
  <property fmtid="{D5CDD505-2E9C-101B-9397-08002B2CF9AE}" pid="7" name="xd_ProgID">
    <vt:lpwstr/>
  </property>
  <property fmtid="{D5CDD505-2E9C-101B-9397-08002B2CF9AE}" pid="8" name="ContentTypeId">
    <vt:lpwstr>0x010100D0A7A17B84D3A143A3156611E551B942</vt:lpwstr>
  </property>
  <property fmtid="{D5CDD505-2E9C-101B-9397-08002B2CF9AE}" pid="9" name="_SourceUrl">
    <vt:lpwstr/>
  </property>
  <property fmtid="{D5CDD505-2E9C-101B-9397-08002B2CF9AE}" pid="10" name="_CopySource">
    <vt:lpwstr>https://moss.broadinstitute.org/cancerprogram/cancerdev/genepattern/Shared Documents/GenePattern Workshops/2010 Workshops/Broad_Nov_2010/Diff_Analysis_and_Samp_Feat_mn2.ppt</vt:lpwstr>
  </property>
  <property fmtid="{D5CDD505-2E9C-101B-9397-08002B2CF9AE}" pid="11" name="Order">
    <vt:lpwstr>49600.0000000000</vt:lpwstr>
  </property>
</Properties>
</file>